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873" r:id="rId2"/>
    <p:sldMasterId id="2147483909" r:id="rId3"/>
    <p:sldMasterId id="2147483945" r:id="rId4"/>
    <p:sldMasterId id="2147483999" r:id="rId5"/>
    <p:sldMasterId id="2147484071" r:id="rId6"/>
    <p:sldMasterId id="2147484119" r:id="rId7"/>
    <p:sldMasterId id="2147484137" r:id="rId8"/>
  </p:sldMasterIdLst>
  <p:sldIdLst>
    <p:sldId id="256" r:id="rId9"/>
    <p:sldId id="257" r:id="rId10"/>
    <p:sldId id="289" r:id="rId11"/>
    <p:sldId id="258" r:id="rId12"/>
    <p:sldId id="273" r:id="rId13"/>
    <p:sldId id="263" r:id="rId14"/>
    <p:sldId id="296" r:id="rId15"/>
    <p:sldId id="277" r:id="rId16"/>
    <p:sldId id="276" r:id="rId17"/>
    <p:sldId id="275" r:id="rId18"/>
    <p:sldId id="281" r:id="rId19"/>
    <p:sldId id="259" r:id="rId20"/>
    <p:sldId id="270" r:id="rId21"/>
    <p:sldId id="265" r:id="rId22"/>
    <p:sldId id="267" r:id="rId23"/>
    <p:sldId id="291" r:id="rId24"/>
    <p:sldId id="292" r:id="rId25"/>
    <p:sldId id="261" r:id="rId26"/>
    <p:sldId id="299" r:id="rId27"/>
    <p:sldId id="301" r:id="rId28"/>
    <p:sldId id="305" r:id="rId29"/>
    <p:sldId id="302" r:id="rId30"/>
    <p:sldId id="306" r:id="rId31"/>
    <p:sldId id="311" r:id="rId32"/>
    <p:sldId id="293" r:id="rId33"/>
    <p:sldId id="334" r:id="rId34"/>
    <p:sldId id="294" r:id="rId35"/>
    <p:sldId id="333" r:id="rId36"/>
    <p:sldId id="295" r:id="rId37"/>
    <p:sldId id="332" r:id="rId38"/>
    <p:sldId id="272" r:id="rId39"/>
    <p:sldId id="331" r:id="rId40"/>
    <p:sldId id="271" r:id="rId41"/>
    <p:sldId id="330" r:id="rId42"/>
    <p:sldId id="280" r:id="rId43"/>
    <p:sldId id="329" r:id="rId44"/>
    <p:sldId id="268" r:id="rId45"/>
    <p:sldId id="328" r:id="rId46"/>
    <p:sldId id="287" r:id="rId47"/>
    <p:sldId id="327" r:id="rId48"/>
    <p:sldId id="288" r:id="rId49"/>
    <p:sldId id="326" r:id="rId50"/>
    <p:sldId id="274" r:id="rId51"/>
    <p:sldId id="325" r:id="rId52"/>
    <p:sldId id="286" r:id="rId53"/>
    <p:sldId id="324" r:id="rId54"/>
    <p:sldId id="269" r:id="rId55"/>
    <p:sldId id="323" r:id="rId56"/>
    <p:sldId id="266" r:id="rId57"/>
    <p:sldId id="322" r:id="rId58"/>
    <p:sldId id="260" r:id="rId59"/>
    <p:sldId id="321" r:id="rId60"/>
    <p:sldId id="297" r:id="rId61"/>
    <p:sldId id="320" r:id="rId62"/>
    <p:sldId id="298" r:id="rId63"/>
    <p:sldId id="319" r:id="rId64"/>
    <p:sldId id="300" r:id="rId65"/>
    <p:sldId id="318" r:id="rId66"/>
    <p:sldId id="303" r:id="rId67"/>
    <p:sldId id="317" r:id="rId68"/>
    <p:sldId id="304" r:id="rId69"/>
    <p:sldId id="316" r:id="rId70"/>
    <p:sldId id="307" r:id="rId71"/>
    <p:sldId id="315" r:id="rId72"/>
    <p:sldId id="310" r:id="rId73"/>
    <p:sldId id="314" r:id="rId74"/>
    <p:sldId id="308" r:id="rId75"/>
    <p:sldId id="313" r:id="rId7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CF4"/>
    <a:srgbClr val="9ACD4C"/>
    <a:srgbClr val="E72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BD330-7FC1-490F-8D93-69E440DDD01D}" v="542" dt="2020-08-22T14:07:39.46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5" autoAdjust="0"/>
    <p:restoredTop sz="94660"/>
  </p:normalViewPr>
  <p:slideViewPr>
    <p:cSldViewPr snapToGrid="0">
      <p:cViewPr varScale="1">
        <p:scale>
          <a:sx n="88" d="100"/>
          <a:sy n="88" d="100"/>
        </p:scale>
        <p:origin x="3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757904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19887205"/>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19434812"/>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52187787"/>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89351110"/>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21233647"/>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98624607"/>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86444501"/>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56438449"/>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2041521"/>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932514525"/>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98025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62557066"/>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65792882"/>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54187447"/>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74746456"/>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87957977"/>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001358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57908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67149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879110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973495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011694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12528449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2711553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2316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551685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3320357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0858508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6578877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5245742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9684925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4036731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3469501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8141161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6827971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411515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6158310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141914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3778013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680374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9648170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6592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7335884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6123105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82659330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5256809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5014390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3060182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145694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2766739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8242656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9079989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19032103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4116086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326680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9608341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36744516"/>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408542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7388582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86991067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85519242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5419845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19921291"/>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8156982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72364176"/>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24554767"/>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66836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13199752"/>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267171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2201591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73310982"/>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5218812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143723665"/>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3229786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09678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64515320"/>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49023946"/>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809831700"/>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622706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174992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1562546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5ECD66-87D4-4E91-96F2-0D8D06D20DE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7793EF4-2EF8-41EC-A591-F5CF2F164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632A918-EC2F-432D-845A-DFD1C0A04238}"/>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5" name="Segnaposto piè di pagina 4">
            <a:extLst>
              <a:ext uri="{FF2B5EF4-FFF2-40B4-BE49-F238E27FC236}">
                <a16:creationId xmlns:a16="http://schemas.microsoft.com/office/drawing/2014/main" id="{BBCD8FD8-B762-4AC5-BE7B-A57841832D42}"/>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5493C377-E700-4791-9464-35D0E931E56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171616207"/>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55D8FB-EE37-44F2-971D-1BFFC5E13C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6648BA-C529-46B8-BFBB-AEB7A6FE25C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CDCE0B-DD83-4E53-A5CE-016F6B378F4F}"/>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5" name="Segnaposto piè di pagina 4">
            <a:extLst>
              <a:ext uri="{FF2B5EF4-FFF2-40B4-BE49-F238E27FC236}">
                <a16:creationId xmlns:a16="http://schemas.microsoft.com/office/drawing/2014/main" id="{FC435421-0BE0-48C4-AF31-914C9961323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2FCA63B7-E425-490C-BAA1-92543C261D62}"/>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9458880"/>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61E554-8E2E-4D14-BE97-DE053AFC8C4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AAFAB5E-9D90-4DAD-B671-EF2241509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C1462D7-54CF-4B89-B84C-1D021DAC0D8A}"/>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5" name="Segnaposto piè di pagina 4">
            <a:extLst>
              <a:ext uri="{FF2B5EF4-FFF2-40B4-BE49-F238E27FC236}">
                <a16:creationId xmlns:a16="http://schemas.microsoft.com/office/drawing/2014/main" id="{6C7FD39A-73BF-42C2-AD0A-9B813D2E9F45}"/>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E20B5565-5A28-44D9-A744-2966F300760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2038096"/>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DBBDE-52AD-4AF0-9918-0E0B517F6D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923989-2CCD-4D1F-A81B-B1EB5FA5B38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37593DE-7622-4BCD-ACEB-228649DD337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164A33F-EF8D-4A12-96B5-BEEC66BD33DF}"/>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6" name="Segnaposto piè di pagina 5">
            <a:extLst>
              <a:ext uri="{FF2B5EF4-FFF2-40B4-BE49-F238E27FC236}">
                <a16:creationId xmlns:a16="http://schemas.microsoft.com/office/drawing/2014/main" id="{BDDCC281-4274-4059-A526-ED8CDA6EE729}"/>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0DFA397B-244B-4B73-A505-0448AFD5347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12247135"/>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28CCE1-F136-4B28-B08F-F468F311224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686DB7-3F5B-4BB8-B0EA-21E7A0612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B0FBC4E-C914-4686-A9E0-AABED74F3E3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A33DEA7-679F-43DA-8306-08412B661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B6299E9-2737-4477-B017-3DC1E2B2A39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5B934C4-47B1-4FFB-B201-D3470A83C834}"/>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8" name="Segnaposto piè di pagina 7">
            <a:extLst>
              <a:ext uri="{FF2B5EF4-FFF2-40B4-BE49-F238E27FC236}">
                <a16:creationId xmlns:a16="http://schemas.microsoft.com/office/drawing/2014/main" id="{4CA4A246-5F27-431A-8C2F-832C1B849755}"/>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3E8CCE60-9D90-4C7A-A4BC-E5BD1990D224}"/>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569374518"/>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38AB6-2E59-466F-9A21-2B387FA0571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8050649-1890-40CC-8AE8-3383DD545026}"/>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4" name="Segnaposto piè di pagina 3">
            <a:extLst>
              <a:ext uri="{FF2B5EF4-FFF2-40B4-BE49-F238E27FC236}">
                <a16:creationId xmlns:a16="http://schemas.microsoft.com/office/drawing/2014/main" id="{E353506E-657F-4851-8D06-9E6D2D4E34A3}"/>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E5FD0477-61BB-467B-B2CB-3DE56D6FE00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167506315"/>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95CC975-6EDC-4490-9FB1-A1367C503E66}"/>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3" name="Segnaposto piè di pagina 2">
            <a:extLst>
              <a:ext uri="{FF2B5EF4-FFF2-40B4-BE49-F238E27FC236}">
                <a16:creationId xmlns:a16="http://schemas.microsoft.com/office/drawing/2014/main" id="{A0CF864C-2C5B-44CA-86C5-A785BC2F3706}"/>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35F18A24-E7D6-4098-8F16-CB0C8AEE7A4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00727580"/>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7E2A74-9C75-46BF-96E3-3269294DB8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C1DD88-E543-4982-8696-393352188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C418D00-0810-435D-A8B3-E9E1C8597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44F6B4F-F53E-4791-842F-936173F6F5E5}"/>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6" name="Segnaposto piè di pagina 5">
            <a:extLst>
              <a:ext uri="{FF2B5EF4-FFF2-40B4-BE49-F238E27FC236}">
                <a16:creationId xmlns:a16="http://schemas.microsoft.com/office/drawing/2014/main" id="{23EB59FF-0331-456C-B8A0-FBBE486449A9}"/>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A15B2D6D-186B-4673-BA8C-ECE320E6EC3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26218232"/>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AF488-E979-4FCF-ABA7-7F8D519D4E0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EF37901-78B4-44F9-9A41-3C5CD15B1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CD2E407-A48B-4BD9-82DB-F06347630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50FDF6D-4806-47D8-87BF-C9F611EBE790}"/>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6" name="Segnaposto piè di pagina 5">
            <a:extLst>
              <a:ext uri="{FF2B5EF4-FFF2-40B4-BE49-F238E27FC236}">
                <a16:creationId xmlns:a16="http://schemas.microsoft.com/office/drawing/2014/main" id="{8B881A62-9FF2-41D9-9023-3900D43C8197}"/>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B8E0D1B8-B6E8-44FC-A1F8-84A2A5F02E34}"/>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13951033"/>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D5FA7-5D88-426B-9189-068E21104C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9E55461-92FC-4E01-83A9-43B71CB83EA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8C14E0-20D8-46CF-AFB2-618020B00CA6}"/>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5" name="Segnaposto piè di pagina 4">
            <a:extLst>
              <a:ext uri="{FF2B5EF4-FFF2-40B4-BE49-F238E27FC236}">
                <a16:creationId xmlns:a16="http://schemas.microsoft.com/office/drawing/2014/main" id="{42914AC3-893B-44E4-A4AF-82F1674E7DBF}"/>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DF79888E-979D-4D3D-A263-E553AF19F3E6}"/>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6428572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0597052"/>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59B9CE5-3CF2-47AD-8F4D-62472DCB046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F78ED13-B60A-499C-9F6D-A4766F90664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060DE6-99EB-42CA-B202-ECC5900254A3}"/>
              </a:ext>
            </a:extLst>
          </p:cNvPr>
          <p:cNvSpPr>
            <a:spLocks noGrp="1"/>
          </p:cNvSpPr>
          <p:nvPr>
            <p:ph type="dt" sz="half" idx="10"/>
          </p:nvPr>
        </p:nvSpPr>
        <p:spPr/>
        <p:txBody>
          <a:bodyPr/>
          <a:lstStyle/>
          <a:p>
            <a:fld id="{62D6E202-B606-4609-B914-27C9371A1F6D}" type="datetime1">
              <a:rPr lang="en-US" smtClean="0"/>
              <a:t>11/2/2020</a:t>
            </a:fld>
            <a:endParaRPr lang="en-US" dirty="0"/>
          </a:p>
        </p:txBody>
      </p:sp>
      <p:sp>
        <p:nvSpPr>
          <p:cNvPr id="5" name="Segnaposto piè di pagina 4">
            <a:extLst>
              <a:ext uri="{FF2B5EF4-FFF2-40B4-BE49-F238E27FC236}">
                <a16:creationId xmlns:a16="http://schemas.microsoft.com/office/drawing/2014/main" id="{BB8524AB-7DF8-4757-A7DA-A99AE9AA3D3E}"/>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FD73AFC6-6BAE-4E8A-B1F0-7FD96FB0C52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74665649"/>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45446082"/>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462135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6475064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545432748"/>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77503152"/>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64301972"/>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45116043"/>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22308857"/>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930778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181962359"/>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30022022"/>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80632028"/>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8106160"/>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D6E202-B606-4609-B914-27C9371A1F6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43335575"/>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991144715"/>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2D6E202-B606-4609-B914-27C9371A1F6D}"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28866862"/>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014386803"/>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66026029"/>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81199002"/>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272268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2.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image" Target="../media/image2.pn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8.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image" Target="../media/image2.png"/><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407710"/>
      </p:ext>
    </p:extLst>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1795623325"/>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4105925446"/>
      </p:ext>
    </p:extLst>
  </p:cSld>
  <p:clrMap bg1="dk1" tx1="lt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90949430"/>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417509185"/>
      </p:ext>
    </p:extLst>
  </p:cSld>
  <p:clrMap bg1="dk1" tx1="lt1" bg2="dk2"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65AC12D-4E3E-42F3-9C37-44A4713D3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8DC16CD-7CC1-4D2D-9AED-EB9929CC8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351A1D-D4A9-47C0-B06F-82F80B9EB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11/2/2020</a:t>
            </a:fld>
            <a:endParaRPr lang="en-US" dirty="0"/>
          </a:p>
        </p:txBody>
      </p:sp>
      <p:sp>
        <p:nvSpPr>
          <p:cNvPr id="5" name="Segnaposto piè di pagina 4">
            <a:extLst>
              <a:ext uri="{FF2B5EF4-FFF2-40B4-BE49-F238E27FC236}">
                <a16:creationId xmlns:a16="http://schemas.microsoft.com/office/drawing/2014/main" id="{7A2056AD-080B-4A7A-BEE5-69212C1F5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6001CA50-711F-49F7-904A-F449888DB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223031076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1685804474"/>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710974791"/>
      </p:ext>
    </p:extLst>
  </p:cSld>
  <p:clrMap bg1="dk1" tx1="lt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 Target="slide43.xm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 Target="slide1.xml"/><Relationship Id="rId5" Type="http://schemas.openxmlformats.org/officeDocument/2006/relationships/slide" Target="slide37.xml"/><Relationship Id="rId4" Type="http://schemas.openxmlformats.org/officeDocument/2006/relationships/slide" Target="slide45.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51.xml"/><Relationship Id="rId1" Type="http://schemas.openxmlformats.org/officeDocument/2006/relationships/slideLayout" Target="../slideLayouts/slideLayout53.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9.xml"/><Relationship Id="rId1" Type="http://schemas.openxmlformats.org/officeDocument/2006/relationships/slideLayout" Target="../slideLayouts/slideLayout53.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47.xml"/><Relationship Id="rId1" Type="http://schemas.openxmlformats.org/officeDocument/2006/relationships/slideLayout" Target="../slideLayouts/slideLayout36.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5.xml"/><Relationship Id="rId1" Type="http://schemas.openxmlformats.org/officeDocument/2006/relationships/slideLayout" Target="../slideLayouts/slideLayout98.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slide" Target="slide27.xml"/></Relationships>
</file>

<file path=ppt/slides/_rels/slide18.xml.rels><?xml version="1.0" encoding="UTF-8" standalone="yes"?>
<Relationships xmlns="http://schemas.openxmlformats.org/package/2006/relationships"><Relationship Id="rId3" Type="http://schemas.openxmlformats.org/officeDocument/2006/relationships/slide" Target="slide57.xml"/><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36.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9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59.xml"/><Relationship Id="rId1" Type="http://schemas.openxmlformats.org/officeDocument/2006/relationships/slideLayout" Target="../slideLayouts/slideLayout98.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53.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slide" Target="slide67.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5.xml"/><Relationship Id="rId1" Type="http://schemas.openxmlformats.org/officeDocument/2006/relationships/slideLayout" Target="../slideLayouts/slideLayout53.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3.xml"/><Relationship Id="rId1" Type="http://schemas.openxmlformats.org/officeDocument/2006/relationships/slideLayout" Target="../slideLayouts/slideLayout98.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8.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0.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8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4.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orfunding.intesasanpaolo.com/DonationPlatform-ISP/nav/come-funziona" TargetMode="External"/><Relationship Id="rId7" Type="http://schemas.openxmlformats.org/officeDocument/2006/relationships/slide" Target="slide1.xml"/><Relationship Id="rId2" Type="http://schemas.openxmlformats.org/officeDocument/2006/relationships/hyperlink" Target="https://www.gofundme.com/" TargetMode="External"/><Relationship Id="rId1" Type="http://schemas.openxmlformats.org/officeDocument/2006/relationships/slideLayout" Target="../slideLayouts/slideLayout70.xml"/><Relationship Id="rId6" Type="http://schemas.openxmlformats.org/officeDocument/2006/relationships/hyperlink" Target="https://www.1caffe.org/" TargetMode="External"/><Relationship Id="rId5" Type="http://schemas.openxmlformats.org/officeDocument/2006/relationships/hyperlink" Target="https://www.ilmiodono.it/it.html" TargetMode="External"/><Relationship Id="rId4" Type="http://schemas.openxmlformats.org/officeDocument/2006/relationships/hyperlink" Target="https://www.facebook.com/fundraisers/" TargetMode="External"/><Relationship Id="rId9" Type="http://schemas.openxmlformats.org/officeDocument/2006/relationships/image" Target="../media/image7.sv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8.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7.svg"/><Relationship Id="rId2" Type="http://schemas.openxmlformats.org/officeDocument/2006/relationships/slide" Target="slide12.xml"/><Relationship Id="rId1" Type="http://schemas.openxmlformats.org/officeDocument/2006/relationships/slideLayout" Target="../slideLayouts/slideLayout81.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slide" Target="slide13.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italianonprofit.it/filantropia-istituzionale/cerca/tipologia-fondazioni-bancarie/" TargetMode="External"/><Relationship Id="rId1" Type="http://schemas.openxmlformats.org/officeDocument/2006/relationships/slideLayout" Target="../slideLayouts/slideLayout70.xml"/><Relationship Id="rId5" Type="http://schemas.openxmlformats.org/officeDocument/2006/relationships/image" Target="../media/image7.sv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4.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hyperlink" Target="https://www.creval.it/soci-e-no-profit/investimenti/investimenti-no-profit/246/creval-social-bond" TargetMode="External"/><Relationship Id="rId7" Type="http://schemas.openxmlformats.org/officeDocument/2006/relationships/image" Target="../media/image7.svg"/><Relationship Id="rId2" Type="http://schemas.openxmlformats.org/officeDocument/2006/relationships/hyperlink" Target="https://www.ubibanca.it/pagine/Green-Social-and-Sustainable-bonds-IT.aspx" TargetMode="External"/><Relationship Id="rId1" Type="http://schemas.openxmlformats.org/officeDocument/2006/relationships/slideLayout" Target="../slideLayouts/slideLayout70.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hyperlink" Target="https://www.cdp.it/sitointernet/it/green_social_sust_bonds.page" TargetMode="Externa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8.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0.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98.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s://www.fondazionesocialventuregda.it/" TargetMode="External"/><Relationship Id="rId7" Type="http://schemas.openxmlformats.org/officeDocument/2006/relationships/hyperlink" Target="https://www.db.com/cr/en/society/made-for-good.htm" TargetMode="External"/><Relationship Id="rId2" Type="http://schemas.openxmlformats.org/officeDocument/2006/relationships/hyperlink" Target="https://www.oltreventure.com/" TargetMode="External"/><Relationship Id="rId1" Type="http://schemas.openxmlformats.org/officeDocument/2006/relationships/slideLayout" Target="../slideLayouts/slideLayout70.xml"/><Relationship Id="rId6" Type="http://schemas.openxmlformats.org/officeDocument/2006/relationships/hyperlink" Target="http://www.opesfund.eu/opes-lcef-italia/?lang=it" TargetMode="External"/><Relationship Id="rId5" Type="http://schemas.openxmlformats.org/officeDocument/2006/relationships/hyperlink" Target="https://www.cdp.it/sitointernet/it/venture_capital.page" TargetMode="External"/><Relationship Id="rId10" Type="http://schemas.openxmlformats.org/officeDocument/2006/relationships/image" Target="../media/image7.svg"/><Relationship Id="rId4" Type="http://schemas.openxmlformats.org/officeDocument/2006/relationships/hyperlink" Target="https://sefeaimpact.it/" TargetMode="External"/><Relationship Id="rId9"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hyperlink" Target="https://www.investi-re.it/chi-siamo/" TargetMode="External"/><Relationship Id="rId3" Type="http://schemas.openxmlformats.org/officeDocument/2006/relationships/hyperlink" Target="https://www.ecomill.it/" TargetMode="External"/><Relationship Id="rId7" Type="http://schemas.openxmlformats.org/officeDocument/2006/relationships/hyperlink" Target="http://www.crewfunding.it/" TargetMode="External"/><Relationship Id="rId12" Type="http://schemas.openxmlformats.org/officeDocument/2006/relationships/image" Target="../media/image7.svg"/><Relationship Id="rId2" Type="http://schemas.openxmlformats.org/officeDocument/2006/relationships/hyperlink" Target="https://it.lita.co/it" TargetMode="External"/><Relationship Id="rId1" Type="http://schemas.openxmlformats.org/officeDocument/2006/relationships/slideLayout" Target="../slideLayouts/slideLayout70.xml"/><Relationship Id="rId6" Type="http://schemas.openxmlformats.org/officeDocument/2006/relationships/hyperlink" Target="https://www.actioncrowd.it/crowd/" TargetMode="External"/><Relationship Id="rId11" Type="http://schemas.openxmlformats.org/officeDocument/2006/relationships/image" Target="../media/image5.png"/><Relationship Id="rId5" Type="http://schemas.openxmlformats.org/officeDocument/2006/relationships/hyperlink" Target="https://mamacrowd.com/" TargetMode="External"/><Relationship Id="rId10" Type="http://schemas.openxmlformats.org/officeDocument/2006/relationships/slide" Target="slide1.xml"/><Relationship Id="rId4" Type="http://schemas.openxmlformats.org/officeDocument/2006/relationships/hyperlink" Target="https://www.forcrowd.com/" TargetMode="External"/><Relationship Id="rId9" Type="http://schemas.openxmlformats.org/officeDocument/2006/relationships/hyperlink" Target="https://www.crowdfundme.it/" TargetMode="External"/></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4.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5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5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58.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https://www.sociallendingitalia.net/" TargetMode="External"/><Relationship Id="rId7" Type="http://schemas.openxmlformats.org/officeDocument/2006/relationships/hyperlink" Target="https://prestacap.com/it/chi-siamo/" TargetMode="External"/><Relationship Id="rId2" Type="http://schemas.openxmlformats.org/officeDocument/2006/relationships/hyperlink" Target="https://www.thesociallender.it/" TargetMode="External"/><Relationship Id="rId1" Type="http://schemas.openxmlformats.org/officeDocument/2006/relationships/slideLayout" Target="../slideLayouts/slideLayout70.xml"/><Relationship Id="rId6" Type="http://schemas.openxmlformats.org/officeDocument/2006/relationships/hyperlink" Target="https://it.october.eu/" TargetMode="External"/><Relationship Id="rId5" Type="http://schemas.openxmlformats.org/officeDocument/2006/relationships/hyperlink" Target="https://www.ener2crowd.com/it/home" TargetMode="External"/><Relationship Id="rId10" Type="http://schemas.openxmlformats.org/officeDocument/2006/relationships/image" Target="../media/image7.svg"/><Relationship Id="rId4" Type="http://schemas.openxmlformats.org/officeDocument/2006/relationships/hyperlink" Target="https://www.borsadelcredito.it/" TargetMode="External"/><Relationship Id="rId9"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0.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4.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6.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70.xml"/><Relationship Id="rId4" Type="http://schemas.openxmlformats.org/officeDocument/2006/relationships/image" Target="../media/image7.svg"/></Relationships>
</file>

<file path=ppt/slides/_rels/slide6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8.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hyperlink" Target="https://www.unicreditgroup.eu/it/a-sustainable-bank/social-and-relationship-capital/social-impact-banking.html" TargetMode="External"/><Relationship Id="rId7" Type="http://schemas.openxmlformats.org/officeDocument/2006/relationships/image" Target="../media/image7.svg"/><Relationship Id="rId2" Type="http://schemas.openxmlformats.org/officeDocument/2006/relationships/hyperlink" Target="https://terzo-settore.ubibanca.com/it/prodotti-e-servizi/finanziamenti/finanziamento-impatto-sociale" TargetMode="External"/><Relationship Id="rId1" Type="http://schemas.openxmlformats.org/officeDocument/2006/relationships/slideLayout" Target="../slideLayouts/slideLayout70.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hyperlink" Target="https://group.intesasanpaolo.com/it/sostenibilita/clienti/inclusione-finanziari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sv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 Target="slide1.xml"/><Relationship Id="rId5" Type="http://schemas.openxmlformats.org/officeDocument/2006/relationships/slide" Target="slide53.xml"/><Relationship Id="rId4" Type="http://schemas.openxmlformats.org/officeDocument/2006/relationships/slide" Target="slide55.xml"/></Relationships>
</file>

<file path=ppt/slides/_rels/slide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3.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10.xml"/><Relationship Id="rId1" Type="http://schemas.openxmlformats.org/officeDocument/2006/relationships/slideLayout" Target="../slideLayouts/slideLayout36.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1">
            <a:extLst>
              <a:ext uri="{FF2B5EF4-FFF2-40B4-BE49-F238E27FC236}">
                <a16:creationId xmlns:a16="http://schemas.microsoft.com/office/drawing/2014/main" id="{E7B5CEB1-93F1-4F1E-88D5-3219861C40A5}"/>
              </a:ext>
            </a:extLst>
          </p:cNvPr>
          <p:cNvPicPr>
            <a:picLocks noChangeAspect="1"/>
          </p:cNvPicPr>
          <p:nvPr/>
        </p:nvPicPr>
        <p:blipFill rotWithShape="1">
          <a:blip r:embed="rId2"/>
          <a:srcRect t="7704" b="459"/>
          <a:stretch/>
        </p:blipFill>
        <p:spPr>
          <a:xfrm>
            <a:off x="-3047" y="10"/>
            <a:ext cx="12191999" cy="6857990"/>
          </a:xfrm>
          <a:prstGeom prst="rect">
            <a:avLst/>
          </a:prstGeom>
        </p:spPr>
      </p:pic>
      <p:sp>
        <p:nvSpPr>
          <p:cNvPr id="11" name="Ovale 10">
            <a:hlinkClick r:id="" action="ppaction://hlinkshowjump?jump=nextslide"/>
            <a:extLst>
              <a:ext uri="{FF2B5EF4-FFF2-40B4-BE49-F238E27FC236}">
                <a16:creationId xmlns:a16="http://schemas.microsoft.com/office/drawing/2014/main" id="{C766CED1-88C1-48B8-AB10-E3593AD27973}"/>
              </a:ext>
            </a:extLst>
          </p:cNvPr>
          <p:cNvSpPr/>
          <p:nvPr/>
        </p:nvSpPr>
        <p:spPr>
          <a:xfrm>
            <a:off x="3413097" y="5192790"/>
            <a:ext cx="5426766" cy="11958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2"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127A1B-901D-45FB-BBAA-CD513D633661}"/>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it-IT" sz="3600">
                <a:solidFill>
                  <a:schemeClr val="bg1"/>
                </a:solidFill>
              </a:rPr>
              <a:t>Qual è il miglior finanziamento per te?</a:t>
            </a:r>
          </a:p>
        </p:txBody>
      </p:sp>
      <p:sp>
        <p:nvSpPr>
          <p:cNvPr id="3" name="Sottotitolo 2">
            <a:extLst>
              <a:ext uri="{FF2B5EF4-FFF2-40B4-BE49-F238E27FC236}">
                <a16:creationId xmlns:a16="http://schemas.microsoft.com/office/drawing/2014/main" id="{5D7DEC32-658E-4101-9884-C221612B87E6}"/>
              </a:ext>
            </a:extLst>
          </p:cNvPr>
          <p:cNvSpPr>
            <a:spLocks noGrp="1"/>
          </p:cNvSpPr>
          <p:nvPr>
            <p:ph type="subTitle" idx="1"/>
          </p:nvPr>
        </p:nvSpPr>
        <p:spPr>
          <a:xfrm>
            <a:off x="1097280" y="4171452"/>
            <a:ext cx="10058400" cy="1195834"/>
          </a:xfrm>
          <a:effectLst>
            <a:outerShdw blurRad="50800" dist="38100" dir="2700000" algn="tl" rotWithShape="0">
              <a:prstClr val="black">
                <a:alpha val="40000"/>
              </a:prstClr>
            </a:outerShdw>
          </a:effectLst>
        </p:spPr>
        <p:txBody>
          <a:bodyPr>
            <a:normAutofit/>
          </a:bodyPr>
          <a:lstStyle/>
          <a:p>
            <a:pPr algn="ctr"/>
            <a:r>
              <a:rPr lang="it-IT" sz="1800" dirty="0">
                <a:solidFill>
                  <a:schemeClr val="bg1"/>
                </a:solidFill>
              </a:rPr>
              <a:t>Breve guida al finanziamento di cooperative ed imprese sociali</a:t>
            </a:r>
          </a:p>
        </p:txBody>
      </p:sp>
      <p:cxnSp>
        <p:nvCxnSpPr>
          <p:cNvPr id="12" name="Straight Connector 11">
            <a:extLst>
              <a:ext uri="{FF2B5EF4-FFF2-40B4-BE49-F238E27FC236}">
                <a16:creationId xmlns:a16="http://schemas.microsoft.com/office/drawing/2014/main" id="{34E5597F-CE67-4085-9548-E6A8036DA3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Immagine 7" descr="Immagine che contiene segnale, sedendo, cibo, computer&#10;&#10;Descrizione generata automaticamente">
            <a:extLst>
              <a:ext uri="{FF2B5EF4-FFF2-40B4-BE49-F238E27FC236}">
                <a16:creationId xmlns:a16="http://schemas.microsoft.com/office/drawing/2014/main" id="{09C8EF5F-A7C2-46CD-B47A-0A8756FE7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275" y="37119"/>
            <a:ext cx="2833273" cy="711125"/>
          </a:xfrm>
          <a:prstGeom prst="rect">
            <a:avLst/>
          </a:prstGeom>
        </p:spPr>
      </p:pic>
      <p:sp>
        <p:nvSpPr>
          <p:cNvPr id="9" name="CasellaDiTesto 8">
            <a:hlinkClick r:id="" action="ppaction://hlinkshowjump?jump=nextslide"/>
            <a:extLst>
              <a:ext uri="{FF2B5EF4-FFF2-40B4-BE49-F238E27FC236}">
                <a16:creationId xmlns:a16="http://schemas.microsoft.com/office/drawing/2014/main" id="{BD9BE5D1-9CED-404A-891B-DFEFA0065910}"/>
              </a:ext>
            </a:extLst>
          </p:cNvPr>
          <p:cNvSpPr txBox="1"/>
          <p:nvPr/>
        </p:nvSpPr>
        <p:spPr>
          <a:xfrm>
            <a:off x="3719222" y="5467542"/>
            <a:ext cx="5078896" cy="646331"/>
          </a:xfrm>
          <a:prstGeom prst="rect">
            <a:avLst/>
          </a:prstGeom>
          <a:noFill/>
        </p:spPr>
        <p:txBody>
          <a:bodyPr wrap="square" rtlCol="0">
            <a:spAutoFit/>
          </a:bodyPr>
          <a:lstStyle/>
          <a:p>
            <a:r>
              <a:rPr lang="it-IT" dirty="0"/>
              <a:t>Clicca qui per scoprire qual è il finanziamento più adatto alla tua impresa sociale/cooperativa</a:t>
            </a:r>
          </a:p>
        </p:txBody>
      </p:sp>
    </p:spTree>
    <p:extLst>
      <p:ext uri="{BB962C8B-B14F-4D97-AF65-F5344CB8AC3E}">
        <p14:creationId xmlns:p14="http://schemas.microsoft.com/office/powerpoint/2010/main" val="345370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70C0"/>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D4B16D-600A-41A1-8B1B-3727C56C0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E7C35E0-BD19-4AFC-81BF-7A7507E9C9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3"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5AE88B6-E15C-430F-BE92-BD0AA2622D3D}"/>
              </a:ext>
            </a:extLst>
          </p:cNvPr>
          <p:cNvSpPr>
            <a:spLocks noGrp="1"/>
          </p:cNvSpPr>
          <p:nvPr>
            <p:ph type="ctrTitle"/>
          </p:nvPr>
        </p:nvSpPr>
        <p:spPr>
          <a:xfrm>
            <a:off x="1811940" y="1149351"/>
            <a:ext cx="5230519" cy="4287836"/>
          </a:xfrm>
        </p:spPr>
        <p:txBody>
          <a:bodyPr anchor="ctr">
            <a:noAutofit/>
          </a:bodyPr>
          <a:lstStyle/>
          <a:p>
            <a:pPr algn="r"/>
            <a:r>
              <a:rPr lang="it-IT" sz="4000" dirty="0"/>
              <a:t>Il progetto, per oggetto e impatto sociale, si presta a ricevere finanziamenti a titolo gratuito da parte delle fondazioni locali?</a:t>
            </a:r>
          </a:p>
        </p:txBody>
      </p:sp>
      <p:cxnSp>
        <p:nvCxnSpPr>
          <p:cNvPr id="70" name="Straight Connector 69">
            <a:extLst>
              <a:ext uri="{FF2B5EF4-FFF2-40B4-BE49-F238E27FC236}">
                <a16:creationId xmlns:a16="http://schemas.microsoft.com/office/drawing/2014/main" id="{D902DA06-324A-48CE-8C20-94535480A6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hlinkClick r:id="rId3" action="ppaction://hlinksldjump"/>
            <a:extLst>
              <a:ext uri="{FF2B5EF4-FFF2-40B4-BE49-F238E27FC236}">
                <a16:creationId xmlns:a16="http://schemas.microsoft.com/office/drawing/2014/main" id="{CEDCD2D7-F145-452B-A13D-9D6FDEDDFEEF}"/>
              </a:ext>
            </a:extLst>
          </p:cNvPr>
          <p:cNvSpPr txBox="1"/>
          <p:nvPr/>
        </p:nvSpPr>
        <p:spPr>
          <a:xfrm>
            <a:off x="8982192" y="1854559"/>
            <a:ext cx="175922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rId4" action="ppaction://hlinksldjump"/>
            <a:extLst>
              <a:ext uri="{FF2B5EF4-FFF2-40B4-BE49-F238E27FC236}">
                <a16:creationId xmlns:a16="http://schemas.microsoft.com/office/drawing/2014/main" id="{D5E654AA-FFA6-48DD-9E13-7FDA00D6E60E}"/>
              </a:ext>
            </a:extLst>
          </p:cNvPr>
          <p:cNvSpPr txBox="1"/>
          <p:nvPr/>
        </p:nvSpPr>
        <p:spPr>
          <a:xfrm>
            <a:off x="8982192" y="3642376"/>
            <a:ext cx="175922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No</a:t>
            </a:r>
            <a:endParaRPr lang="it-IT"/>
          </a:p>
        </p:txBody>
      </p:sp>
      <p:pic>
        <p:nvPicPr>
          <p:cNvPr id="67" name="Elemento grafico 66" descr="Scena extraurbana">
            <a:hlinkClick r:id="rId5" action="ppaction://hlinksldjump"/>
            <a:extLst>
              <a:ext uri="{FF2B5EF4-FFF2-40B4-BE49-F238E27FC236}">
                <a16:creationId xmlns:a16="http://schemas.microsoft.com/office/drawing/2014/main" id="{779C0B33-858A-427C-B1E4-16C14756E1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13261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B0F0"/>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D4B16D-600A-41A1-8B1B-3727C56C0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7C35E0-BD19-4AFC-81BF-7A7507E9C9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4"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9"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5C5F1162-D9B0-4477-9EDB-164D6EC50AD5}"/>
              </a:ext>
            </a:extLst>
          </p:cNvPr>
          <p:cNvSpPr>
            <a:spLocks noGrp="1"/>
          </p:cNvSpPr>
          <p:nvPr>
            <p:ph type="ctrTitle"/>
          </p:nvPr>
        </p:nvSpPr>
        <p:spPr>
          <a:xfrm>
            <a:off x="2043113" y="1122363"/>
            <a:ext cx="4527929" cy="4287836"/>
          </a:xfrm>
        </p:spPr>
        <p:txBody>
          <a:bodyPr anchor="ctr">
            <a:normAutofit/>
          </a:bodyPr>
          <a:lstStyle/>
          <a:p>
            <a:pPr algn="r"/>
            <a:r>
              <a:rPr lang="it-IT" sz="5400" dirty="0"/>
              <a:t>Competenze finanziarie/giuridiche?</a:t>
            </a:r>
          </a:p>
        </p:txBody>
      </p:sp>
      <p:sp>
        <p:nvSpPr>
          <p:cNvPr id="3" name="Sottotitolo 2">
            <a:extLst>
              <a:ext uri="{FF2B5EF4-FFF2-40B4-BE49-F238E27FC236}">
                <a16:creationId xmlns:a16="http://schemas.microsoft.com/office/drawing/2014/main" id="{5FB40F1C-7FF0-4688-8960-89702A84A930}"/>
              </a:ext>
            </a:extLst>
          </p:cNvPr>
          <p:cNvSpPr>
            <a:spLocks noGrp="1"/>
          </p:cNvSpPr>
          <p:nvPr>
            <p:ph type="subTitle" idx="1"/>
          </p:nvPr>
        </p:nvSpPr>
        <p:spPr>
          <a:xfrm>
            <a:off x="2438400" y="5365781"/>
            <a:ext cx="9630395" cy="1273176"/>
          </a:xfrm>
        </p:spPr>
        <p:txBody>
          <a:bodyPr anchor="ctr">
            <a:normAutofit/>
          </a:bodyPr>
          <a:lstStyle/>
          <a:p>
            <a:r>
              <a:rPr lang="it-IT" sz="2200" i="1" cap="none" dirty="0"/>
              <a:t>Si chiede se l'impresa possiede al proprio interno le competenze necessarie per affrontare lunghi e dispendiosi processi volti al finanziamenti (ad esempio i </a:t>
            </a:r>
            <a:r>
              <a:rPr lang="it-IT" sz="2200" i="1" cap="none" dirty="0" err="1"/>
              <a:t>minibond</a:t>
            </a:r>
            <a:r>
              <a:rPr lang="it-IT" sz="2200" i="1" cap="none" dirty="0"/>
              <a:t> devono essere emessi tramite la borsa valori).</a:t>
            </a:r>
          </a:p>
        </p:txBody>
      </p:sp>
      <p:cxnSp>
        <p:nvCxnSpPr>
          <p:cNvPr id="71" name="Straight Connector 70">
            <a:extLst>
              <a:ext uri="{FF2B5EF4-FFF2-40B4-BE49-F238E27FC236}">
                <a16:creationId xmlns:a16="http://schemas.microsoft.com/office/drawing/2014/main" id="{D902DA06-324A-48CE-8C20-94535480A6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hlinkClick r:id="rId3" action="ppaction://hlinksldjump"/>
            <a:extLst>
              <a:ext uri="{FF2B5EF4-FFF2-40B4-BE49-F238E27FC236}">
                <a16:creationId xmlns:a16="http://schemas.microsoft.com/office/drawing/2014/main" id="{1FC87D38-5DA6-4C10-BEF2-A5705449F764}"/>
              </a:ext>
            </a:extLst>
          </p:cNvPr>
          <p:cNvSpPr txBox="1"/>
          <p:nvPr/>
        </p:nvSpPr>
        <p:spPr>
          <a:xfrm>
            <a:off x="7926124" y="2065615"/>
            <a:ext cx="27875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Alte</a:t>
            </a:r>
            <a:endParaRPr lang="it-IT"/>
          </a:p>
        </p:txBody>
      </p:sp>
      <p:sp>
        <p:nvSpPr>
          <p:cNvPr id="5" name="CasellaDiTesto 4">
            <a:hlinkClick r:id="rId4" action="ppaction://hlinksldjump"/>
            <a:extLst>
              <a:ext uri="{FF2B5EF4-FFF2-40B4-BE49-F238E27FC236}">
                <a16:creationId xmlns:a16="http://schemas.microsoft.com/office/drawing/2014/main" id="{9D9690AA-290A-40F4-9F86-5AE3967F24EF}"/>
              </a:ext>
            </a:extLst>
          </p:cNvPr>
          <p:cNvSpPr txBox="1"/>
          <p:nvPr/>
        </p:nvSpPr>
        <p:spPr>
          <a:xfrm>
            <a:off x="7927622" y="3428999"/>
            <a:ext cx="27875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Medie</a:t>
            </a:r>
            <a:endParaRPr lang="it-IT"/>
          </a:p>
        </p:txBody>
      </p:sp>
      <p:sp>
        <p:nvSpPr>
          <p:cNvPr id="6" name="CasellaDiTesto 5">
            <a:hlinkClick r:id="rId5" action="ppaction://hlinksldjump"/>
            <a:extLst>
              <a:ext uri="{FF2B5EF4-FFF2-40B4-BE49-F238E27FC236}">
                <a16:creationId xmlns:a16="http://schemas.microsoft.com/office/drawing/2014/main" id="{B4FF50EB-F712-48EF-BBF9-5AFD04E73EFA}"/>
              </a:ext>
            </a:extLst>
          </p:cNvPr>
          <p:cNvSpPr txBox="1"/>
          <p:nvPr/>
        </p:nvSpPr>
        <p:spPr>
          <a:xfrm>
            <a:off x="7925710" y="4680799"/>
            <a:ext cx="27875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Basse</a:t>
            </a:r>
            <a:endParaRPr lang="it-IT"/>
          </a:p>
        </p:txBody>
      </p:sp>
      <p:pic>
        <p:nvPicPr>
          <p:cNvPr id="68" name="Elemento grafico 67" descr="Scena extraurbana">
            <a:hlinkClick r:id="rId6" action="ppaction://hlinksldjump"/>
            <a:extLst>
              <a:ext uri="{FF2B5EF4-FFF2-40B4-BE49-F238E27FC236}">
                <a16:creationId xmlns:a16="http://schemas.microsoft.com/office/drawing/2014/main" id="{548997AE-E574-40C3-847F-22951E89FFD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372850" y="6210421"/>
            <a:ext cx="647498" cy="647498"/>
          </a:xfrm>
          <a:prstGeom prst="rect">
            <a:avLst/>
          </a:prstGeom>
        </p:spPr>
      </p:pic>
    </p:spTree>
    <p:extLst>
      <p:ext uri="{BB962C8B-B14F-4D97-AF65-F5344CB8AC3E}">
        <p14:creationId xmlns:p14="http://schemas.microsoft.com/office/powerpoint/2010/main" val="3248518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39AE96-AD10-4D8A-8224-CCBEA02136B4}"/>
              </a:ext>
            </a:extLst>
          </p:cNvPr>
          <p:cNvSpPr>
            <a:spLocks noGrp="1"/>
          </p:cNvSpPr>
          <p:nvPr>
            <p:ph type="ctrTitle"/>
          </p:nvPr>
        </p:nvSpPr>
        <p:spPr>
          <a:xfrm>
            <a:off x="3896140" y="2315817"/>
            <a:ext cx="3916018" cy="1113183"/>
          </a:xfrm>
        </p:spPr>
        <p:txBody>
          <a:bodyPr anchor="ctr">
            <a:noAutofit/>
          </a:bodyPr>
          <a:lstStyle/>
          <a:p>
            <a:r>
              <a:rPr lang="it-IT" sz="6600" dirty="0"/>
              <a:t>Visibilità?</a:t>
            </a:r>
          </a:p>
        </p:txBody>
      </p:sp>
      <p:sp>
        <p:nvSpPr>
          <p:cNvPr id="3" name="Sottotitolo 2">
            <a:extLst>
              <a:ext uri="{FF2B5EF4-FFF2-40B4-BE49-F238E27FC236}">
                <a16:creationId xmlns:a16="http://schemas.microsoft.com/office/drawing/2014/main" id="{C97029C0-FBC4-41B7-A611-A528096C6E53}"/>
              </a:ext>
            </a:extLst>
          </p:cNvPr>
          <p:cNvSpPr>
            <a:spLocks noGrp="1"/>
          </p:cNvSpPr>
          <p:nvPr>
            <p:ph type="subTitle" idx="1"/>
          </p:nvPr>
        </p:nvSpPr>
        <p:spPr>
          <a:xfrm>
            <a:off x="2375461" y="4661452"/>
            <a:ext cx="9680186" cy="1411357"/>
          </a:xfrm>
        </p:spPr>
        <p:txBody>
          <a:bodyPr anchor="ctr">
            <a:normAutofit/>
          </a:bodyPr>
          <a:lstStyle/>
          <a:p>
            <a:pPr algn="just">
              <a:lnSpc>
                <a:spcPct val="110000"/>
              </a:lnSpc>
            </a:pPr>
            <a:r>
              <a:rPr lang="it-IT" sz="2000" i="1" cap="none" dirty="0"/>
              <a:t>Si chiede se l'impresa ha un basso o un alto livello di visibilità nella comunità/nel paese/nei media di riferimento</a:t>
            </a:r>
            <a:r>
              <a:rPr lang="it-IT" dirty="0">
                <a:solidFill>
                  <a:srgbClr val="FFFFFF"/>
                </a:solidFill>
              </a:rPr>
              <a:t>.</a:t>
            </a:r>
          </a:p>
        </p:txBody>
      </p:sp>
      <p:sp>
        <p:nvSpPr>
          <p:cNvPr id="6" name="CasellaDiTesto 5">
            <a:hlinkClick r:id="rId2" action="ppaction://hlinksldjump"/>
            <a:extLst>
              <a:ext uri="{FF2B5EF4-FFF2-40B4-BE49-F238E27FC236}">
                <a16:creationId xmlns:a16="http://schemas.microsoft.com/office/drawing/2014/main" id="{00EA2BBB-D12C-41D2-9D15-3CD7A976E910}"/>
              </a:ext>
            </a:extLst>
          </p:cNvPr>
          <p:cNvSpPr txBox="1"/>
          <p:nvPr/>
        </p:nvSpPr>
        <p:spPr>
          <a:xfrm>
            <a:off x="9417082" y="2131151"/>
            <a:ext cx="179232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dirty="0"/>
              <a:t>Alta</a:t>
            </a:r>
          </a:p>
        </p:txBody>
      </p:sp>
      <p:sp>
        <p:nvSpPr>
          <p:cNvPr id="7" name="CasellaDiTesto 6">
            <a:hlinkClick r:id="rId3" action="ppaction://hlinksldjump"/>
            <a:extLst>
              <a:ext uri="{FF2B5EF4-FFF2-40B4-BE49-F238E27FC236}">
                <a16:creationId xmlns:a16="http://schemas.microsoft.com/office/drawing/2014/main" id="{2AE65B7F-8570-4B73-BB0A-586498076614}"/>
              </a:ext>
            </a:extLst>
          </p:cNvPr>
          <p:cNvSpPr txBox="1"/>
          <p:nvPr/>
        </p:nvSpPr>
        <p:spPr>
          <a:xfrm>
            <a:off x="9417081" y="3438579"/>
            <a:ext cx="179232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dirty="0"/>
              <a:t>Bassa</a:t>
            </a:r>
          </a:p>
        </p:txBody>
      </p:sp>
      <p:cxnSp>
        <p:nvCxnSpPr>
          <p:cNvPr id="11" name="Connettore diritto 10">
            <a:extLst>
              <a:ext uri="{FF2B5EF4-FFF2-40B4-BE49-F238E27FC236}">
                <a16:creationId xmlns:a16="http://schemas.microsoft.com/office/drawing/2014/main" id="{544A4616-1721-4F95-82A5-73C1B6D03915}"/>
              </a:ext>
            </a:extLst>
          </p:cNvPr>
          <p:cNvCxnSpPr>
            <a:cxnSpLocks/>
          </p:cNvCxnSpPr>
          <p:nvPr/>
        </p:nvCxnSpPr>
        <p:spPr>
          <a:xfrm>
            <a:off x="8388366" y="467139"/>
            <a:ext cx="0" cy="3851413"/>
          </a:xfrm>
          <a:prstGeom prst="line">
            <a:avLst/>
          </a:prstGeom>
        </p:spPr>
        <p:style>
          <a:lnRef idx="3">
            <a:schemeClr val="accent1"/>
          </a:lnRef>
          <a:fillRef idx="0">
            <a:schemeClr val="accent1"/>
          </a:fillRef>
          <a:effectRef idx="2">
            <a:schemeClr val="accent1"/>
          </a:effectRef>
          <a:fontRef idx="minor">
            <a:schemeClr val="tx1"/>
          </a:fontRef>
        </p:style>
      </p:cxnSp>
      <p:pic>
        <p:nvPicPr>
          <p:cNvPr id="8" name="Elemento grafico 7" descr="Scena extraurbana">
            <a:hlinkClick r:id="rId4" action="ppaction://hlinksldjump"/>
            <a:extLst>
              <a:ext uri="{FF2B5EF4-FFF2-40B4-BE49-F238E27FC236}">
                <a16:creationId xmlns:a16="http://schemas.microsoft.com/office/drawing/2014/main" id="{3C0BF408-4953-478C-845B-925107A905C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31313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070EAD-1DCD-4F3D-BA84-799B891A0E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70A9468-414A-474C-8C04-E4A1B87895B6}"/>
              </a:ext>
            </a:extLst>
          </p:cNvPr>
          <p:cNvSpPr>
            <a:spLocks noGrp="1"/>
          </p:cNvSpPr>
          <p:nvPr>
            <p:ph type="ctrTitle"/>
          </p:nvPr>
        </p:nvSpPr>
        <p:spPr>
          <a:xfrm>
            <a:off x="3108960" y="1122363"/>
            <a:ext cx="4075611" cy="3027360"/>
          </a:xfrm>
        </p:spPr>
        <p:txBody>
          <a:bodyPr>
            <a:normAutofit/>
          </a:bodyPr>
          <a:lstStyle/>
          <a:p>
            <a:r>
              <a:rPr lang="it-IT" sz="5400" dirty="0"/>
              <a:t>Competenze finanziarie/giuridiche?</a:t>
            </a:r>
          </a:p>
        </p:txBody>
      </p:sp>
      <p:sp>
        <p:nvSpPr>
          <p:cNvPr id="3" name="Sottotitolo 2">
            <a:extLst>
              <a:ext uri="{FF2B5EF4-FFF2-40B4-BE49-F238E27FC236}">
                <a16:creationId xmlns:a16="http://schemas.microsoft.com/office/drawing/2014/main" id="{E43E36AC-92EA-4D2B-84E5-6B4A0FAABF59}"/>
              </a:ext>
            </a:extLst>
          </p:cNvPr>
          <p:cNvSpPr>
            <a:spLocks noGrp="1"/>
          </p:cNvSpPr>
          <p:nvPr>
            <p:ph type="subTitle" idx="1"/>
          </p:nvPr>
        </p:nvSpPr>
        <p:spPr>
          <a:xfrm>
            <a:off x="2504599" y="5401834"/>
            <a:ext cx="8949213" cy="1108075"/>
          </a:xfrm>
        </p:spPr>
        <p:txBody>
          <a:bodyPr>
            <a:normAutofit/>
          </a:bodyPr>
          <a:lstStyle/>
          <a:p>
            <a:pPr>
              <a:lnSpc>
                <a:spcPct val="110000"/>
              </a:lnSpc>
            </a:pPr>
            <a:r>
              <a:rPr lang="it-IT" i="1" cap="none" dirty="0">
                <a:solidFill>
                  <a:schemeClr val="tx1"/>
                </a:solidFill>
              </a:rPr>
              <a:t>Si chiede se l'impresa possiede al proprio interno le competenze necessarie per affrontare lunghi e dispendiosi processi volti al finanziamento (ad esempio i </a:t>
            </a:r>
            <a:r>
              <a:rPr lang="it-IT" i="1" cap="none" dirty="0" err="1">
                <a:solidFill>
                  <a:schemeClr val="tx1"/>
                </a:solidFill>
              </a:rPr>
              <a:t>minibond</a:t>
            </a:r>
            <a:r>
              <a:rPr lang="it-IT" i="1" cap="none" dirty="0">
                <a:solidFill>
                  <a:schemeClr val="tx1"/>
                </a:solidFill>
              </a:rPr>
              <a:t> devono essere emessi tramite la borsa valori).</a:t>
            </a:r>
          </a:p>
        </p:txBody>
      </p:sp>
      <p:grpSp>
        <p:nvGrpSpPr>
          <p:cNvPr id="12" name="Group 11">
            <a:extLst>
              <a:ext uri="{FF2B5EF4-FFF2-40B4-BE49-F238E27FC236}">
                <a16:creationId xmlns:a16="http://schemas.microsoft.com/office/drawing/2014/main" id="{DE471E13-6104-4637-8A8F-B545529B1D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3"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4" name="CasellaDiTesto 3">
            <a:hlinkClick r:id="rId2" action="ppaction://hlinksldjump"/>
            <a:extLst>
              <a:ext uri="{FF2B5EF4-FFF2-40B4-BE49-F238E27FC236}">
                <a16:creationId xmlns:a16="http://schemas.microsoft.com/office/drawing/2014/main" id="{C558DDCF-ACCD-4F45-B608-7DF56C06B465}"/>
              </a:ext>
            </a:extLst>
          </p:cNvPr>
          <p:cNvSpPr txBox="1"/>
          <p:nvPr/>
        </p:nvSpPr>
        <p:spPr>
          <a:xfrm>
            <a:off x="9053937" y="1988598"/>
            <a:ext cx="161573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Alte</a:t>
            </a:r>
          </a:p>
        </p:txBody>
      </p:sp>
      <p:sp>
        <p:nvSpPr>
          <p:cNvPr id="5" name="CasellaDiTesto 4">
            <a:hlinkClick r:id="rId3" action="ppaction://hlinksldjump"/>
            <a:extLst>
              <a:ext uri="{FF2B5EF4-FFF2-40B4-BE49-F238E27FC236}">
                <a16:creationId xmlns:a16="http://schemas.microsoft.com/office/drawing/2014/main" id="{7AF627E6-6918-4657-9407-0C3252DE9042}"/>
              </a:ext>
            </a:extLst>
          </p:cNvPr>
          <p:cNvSpPr txBox="1"/>
          <p:nvPr/>
        </p:nvSpPr>
        <p:spPr>
          <a:xfrm>
            <a:off x="9053947" y="3610041"/>
            <a:ext cx="161572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Basse</a:t>
            </a:r>
            <a:endParaRPr lang="it-IT"/>
          </a:p>
        </p:txBody>
      </p:sp>
      <p:pic>
        <p:nvPicPr>
          <p:cNvPr id="67" name="Elemento grafico 66" descr="Scena extraurbana">
            <a:hlinkClick r:id="rId4" action="ppaction://hlinksldjump"/>
            <a:extLst>
              <a:ext uri="{FF2B5EF4-FFF2-40B4-BE49-F238E27FC236}">
                <a16:creationId xmlns:a16="http://schemas.microsoft.com/office/drawing/2014/main" id="{62A217EA-2FE7-4CCE-AD20-B83F3E0EAD5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271019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CC622-83A2-4C29-A966-4E9BED70DCE8}"/>
              </a:ext>
            </a:extLst>
          </p:cNvPr>
          <p:cNvSpPr>
            <a:spLocks noGrp="1"/>
          </p:cNvSpPr>
          <p:nvPr>
            <p:ph type="ctrTitle"/>
          </p:nvPr>
        </p:nvSpPr>
        <p:spPr>
          <a:xfrm>
            <a:off x="3031435" y="1215496"/>
            <a:ext cx="7628099" cy="2387600"/>
          </a:xfrm>
        </p:spPr>
        <p:txBody>
          <a:bodyPr>
            <a:normAutofit/>
          </a:bodyPr>
          <a:lstStyle/>
          <a:p>
            <a:pPr algn="ctr"/>
            <a:r>
              <a:rPr lang="it-IT" sz="3400" dirty="0"/>
              <a:t>Le attività che si vogliono hanno ottime prospettive di profitto?</a:t>
            </a:r>
          </a:p>
        </p:txBody>
      </p:sp>
      <p:sp>
        <p:nvSpPr>
          <p:cNvPr id="4" name="CasellaDiTesto 3">
            <a:hlinkClick r:id="rId2" action="ppaction://hlinksldjump"/>
            <a:extLst>
              <a:ext uri="{FF2B5EF4-FFF2-40B4-BE49-F238E27FC236}">
                <a16:creationId xmlns:a16="http://schemas.microsoft.com/office/drawing/2014/main" id="{249D2256-A5A1-4B15-8201-869D180BCB53}"/>
              </a:ext>
            </a:extLst>
          </p:cNvPr>
          <p:cNvSpPr txBox="1"/>
          <p:nvPr/>
        </p:nvSpPr>
        <p:spPr>
          <a:xfrm>
            <a:off x="2902998" y="4696288"/>
            <a:ext cx="2938509"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rId3" action="ppaction://hlinksldjump"/>
            <a:extLst>
              <a:ext uri="{FF2B5EF4-FFF2-40B4-BE49-F238E27FC236}">
                <a16:creationId xmlns:a16="http://schemas.microsoft.com/office/drawing/2014/main" id="{F11BD81E-C298-4500-9515-D78229561EAE}"/>
              </a:ext>
            </a:extLst>
          </p:cNvPr>
          <p:cNvSpPr txBox="1"/>
          <p:nvPr/>
        </p:nvSpPr>
        <p:spPr>
          <a:xfrm>
            <a:off x="7721025" y="4696288"/>
            <a:ext cx="2938509"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No</a:t>
            </a:r>
            <a:endParaRPr lang="it-IT"/>
          </a:p>
        </p:txBody>
      </p:sp>
      <p:pic>
        <p:nvPicPr>
          <p:cNvPr id="6" name="Elemento grafico 5" descr="Scena extraurbana">
            <a:hlinkClick r:id="rId4" action="ppaction://hlinksldjump"/>
            <a:extLst>
              <a:ext uri="{FF2B5EF4-FFF2-40B4-BE49-F238E27FC236}">
                <a16:creationId xmlns:a16="http://schemas.microsoft.com/office/drawing/2014/main" id="{DBF51931-3176-44C7-BE43-08D0DE998D6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7512733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EF7BBC-E6E9-4687-A569-7C19DAFCAFA5}"/>
              </a:ext>
            </a:extLst>
          </p:cNvPr>
          <p:cNvSpPr>
            <a:spLocks noGrp="1"/>
          </p:cNvSpPr>
          <p:nvPr>
            <p:ph type="ctrTitle"/>
          </p:nvPr>
        </p:nvSpPr>
        <p:spPr>
          <a:xfrm>
            <a:off x="2749765" y="1810159"/>
            <a:ext cx="6514917" cy="2387600"/>
          </a:xfrm>
        </p:spPr>
        <p:txBody>
          <a:bodyPr>
            <a:noAutofit/>
          </a:bodyPr>
          <a:lstStyle/>
          <a:p>
            <a:pPr algn="ctr"/>
            <a:r>
              <a:rPr lang="it-IT" sz="3200" dirty="0"/>
              <a:t>Lo statuto della cooperativa/impresa sociale prevede un fondo costituito per "lo sviluppo tecnologico o per la ristrutturazione o il potenziamento aziendale"?</a:t>
            </a:r>
          </a:p>
        </p:txBody>
      </p:sp>
      <p:sp>
        <p:nvSpPr>
          <p:cNvPr id="4" name="CasellaDiTesto 3">
            <a:hlinkClick r:id="rId2" action="ppaction://hlinksldjump"/>
            <a:extLst>
              <a:ext uri="{FF2B5EF4-FFF2-40B4-BE49-F238E27FC236}">
                <a16:creationId xmlns:a16="http://schemas.microsoft.com/office/drawing/2014/main" id="{370EBC71-2038-449C-855E-D4A6460D3DF4}"/>
              </a:ext>
            </a:extLst>
          </p:cNvPr>
          <p:cNvSpPr txBox="1"/>
          <p:nvPr/>
        </p:nvSpPr>
        <p:spPr>
          <a:xfrm>
            <a:off x="3000651" y="5047841"/>
            <a:ext cx="247687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rId3" action="ppaction://hlinksldjump"/>
            <a:extLst>
              <a:ext uri="{FF2B5EF4-FFF2-40B4-BE49-F238E27FC236}">
                <a16:creationId xmlns:a16="http://schemas.microsoft.com/office/drawing/2014/main" id="{AC9718DE-C324-4B40-9DD2-511B9A941BCB}"/>
              </a:ext>
            </a:extLst>
          </p:cNvPr>
          <p:cNvSpPr txBox="1"/>
          <p:nvPr/>
        </p:nvSpPr>
        <p:spPr>
          <a:xfrm>
            <a:off x="7448365" y="5047841"/>
            <a:ext cx="271656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No</a:t>
            </a:r>
          </a:p>
        </p:txBody>
      </p:sp>
      <p:pic>
        <p:nvPicPr>
          <p:cNvPr id="6" name="Elemento grafico 5" descr="Scena extraurbana">
            <a:hlinkClick r:id="rId4" action="ppaction://hlinksldjump"/>
            <a:extLst>
              <a:ext uri="{FF2B5EF4-FFF2-40B4-BE49-F238E27FC236}">
                <a16:creationId xmlns:a16="http://schemas.microsoft.com/office/drawing/2014/main" id="{99099055-EF10-4272-9483-57B06A5C89E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182175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C9B612-1C34-4C4E-8AB3-2CD01B09A058}"/>
              </a:ext>
            </a:extLst>
          </p:cNvPr>
          <p:cNvSpPr>
            <a:spLocks noGrp="1"/>
          </p:cNvSpPr>
          <p:nvPr>
            <p:ph type="ctrTitle"/>
          </p:nvPr>
        </p:nvSpPr>
        <p:spPr>
          <a:xfrm>
            <a:off x="2043113" y="1122363"/>
            <a:ext cx="4527929" cy="4287836"/>
          </a:xfrm>
        </p:spPr>
        <p:txBody>
          <a:bodyPr anchor="ctr">
            <a:normAutofit/>
          </a:bodyPr>
          <a:lstStyle/>
          <a:p>
            <a:pPr algn="r"/>
            <a:r>
              <a:rPr lang="it-IT" sz="4200"/>
              <a:t>Il finanziamento è funzionale a coprire perdite o ad affrontare un periodo di difficoltà economica?</a:t>
            </a:r>
          </a:p>
        </p:txBody>
      </p:sp>
      <p:sp>
        <p:nvSpPr>
          <p:cNvPr id="4" name="CasellaDiTesto 3">
            <a:hlinkClick r:id="rId2" action="ppaction://hlinksldjump"/>
            <a:extLst>
              <a:ext uri="{FF2B5EF4-FFF2-40B4-BE49-F238E27FC236}">
                <a16:creationId xmlns:a16="http://schemas.microsoft.com/office/drawing/2014/main" id="{98D56C7C-DB08-4669-9B5F-4510B58BF1C6}"/>
              </a:ext>
            </a:extLst>
          </p:cNvPr>
          <p:cNvSpPr txBox="1"/>
          <p:nvPr/>
        </p:nvSpPr>
        <p:spPr>
          <a:xfrm>
            <a:off x="8082973" y="1975610"/>
            <a:ext cx="259419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rId3" action="ppaction://hlinksldjump"/>
            <a:extLst>
              <a:ext uri="{FF2B5EF4-FFF2-40B4-BE49-F238E27FC236}">
                <a16:creationId xmlns:a16="http://schemas.microsoft.com/office/drawing/2014/main" id="{2053B0CE-FA9A-4ECB-A1F5-F755F0AA4C42}"/>
              </a:ext>
            </a:extLst>
          </p:cNvPr>
          <p:cNvSpPr txBox="1"/>
          <p:nvPr/>
        </p:nvSpPr>
        <p:spPr>
          <a:xfrm>
            <a:off x="8086079" y="3501868"/>
            <a:ext cx="259419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No</a:t>
            </a:r>
            <a:endParaRPr lang="it-IT"/>
          </a:p>
        </p:txBody>
      </p:sp>
      <p:pic>
        <p:nvPicPr>
          <p:cNvPr id="6" name="Elemento grafico 5" descr="Scena extraurbana">
            <a:hlinkClick r:id="rId4" action="ppaction://hlinksldjump"/>
            <a:extLst>
              <a:ext uri="{FF2B5EF4-FFF2-40B4-BE49-F238E27FC236}">
                <a16:creationId xmlns:a16="http://schemas.microsoft.com/office/drawing/2014/main" id="{E3197F6C-DC3E-4B4C-B8FC-06DB3A48AC5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15977289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D4B16D-600A-41A1-8B1B-3727C56C0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E7C35E0-BD19-4AFC-81BF-7A7507E9C9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3"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7F7F11B-7B83-4549-AD77-3131FC74AD75}"/>
              </a:ext>
            </a:extLst>
          </p:cNvPr>
          <p:cNvSpPr>
            <a:spLocks noGrp="1"/>
          </p:cNvSpPr>
          <p:nvPr>
            <p:ph type="ctrTitle"/>
          </p:nvPr>
        </p:nvSpPr>
        <p:spPr>
          <a:xfrm>
            <a:off x="2043113" y="1122363"/>
            <a:ext cx="4527929" cy="4287836"/>
          </a:xfrm>
        </p:spPr>
        <p:txBody>
          <a:bodyPr anchor="ctr">
            <a:normAutofit/>
          </a:bodyPr>
          <a:lstStyle/>
          <a:p>
            <a:pPr algn="r"/>
            <a:r>
              <a:rPr lang="it-IT" sz="5100"/>
              <a:t>I soci preferiscono conferire risorse sotto quale forma?</a:t>
            </a:r>
          </a:p>
        </p:txBody>
      </p:sp>
      <p:cxnSp>
        <p:nvCxnSpPr>
          <p:cNvPr id="70" name="Straight Connector 69">
            <a:extLst>
              <a:ext uri="{FF2B5EF4-FFF2-40B4-BE49-F238E27FC236}">
                <a16:creationId xmlns:a16="http://schemas.microsoft.com/office/drawing/2014/main" id="{D902DA06-324A-48CE-8C20-94535480A6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hlinkClick r:id="rId3" action="ppaction://hlinksldjump"/>
            <a:extLst>
              <a:ext uri="{FF2B5EF4-FFF2-40B4-BE49-F238E27FC236}">
                <a16:creationId xmlns:a16="http://schemas.microsoft.com/office/drawing/2014/main" id="{AB613990-259B-4C7F-9FB9-17AC81E67F25}"/>
              </a:ext>
            </a:extLst>
          </p:cNvPr>
          <p:cNvSpPr txBox="1"/>
          <p:nvPr/>
        </p:nvSpPr>
        <p:spPr>
          <a:xfrm>
            <a:off x="8717451" y="2736294"/>
            <a:ext cx="240526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Capitale di rischio </a:t>
            </a:r>
          </a:p>
        </p:txBody>
      </p:sp>
      <p:sp>
        <p:nvSpPr>
          <p:cNvPr id="5" name="CasellaDiTesto 4">
            <a:hlinkClick r:id="rId4" action="ppaction://hlinksldjump"/>
            <a:extLst>
              <a:ext uri="{FF2B5EF4-FFF2-40B4-BE49-F238E27FC236}">
                <a16:creationId xmlns:a16="http://schemas.microsoft.com/office/drawing/2014/main" id="{A36D38F4-B6AD-4CD9-A2EC-4678A4E88D2D}"/>
              </a:ext>
            </a:extLst>
          </p:cNvPr>
          <p:cNvSpPr txBox="1"/>
          <p:nvPr/>
        </p:nvSpPr>
        <p:spPr>
          <a:xfrm>
            <a:off x="8717450" y="4121706"/>
            <a:ext cx="240526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Capitale di debito</a:t>
            </a:r>
          </a:p>
        </p:txBody>
      </p:sp>
      <p:pic>
        <p:nvPicPr>
          <p:cNvPr id="67" name="Elemento grafico 66" descr="Scena extraurbana">
            <a:hlinkClick r:id="rId5" action="ppaction://hlinksldjump"/>
            <a:extLst>
              <a:ext uri="{FF2B5EF4-FFF2-40B4-BE49-F238E27FC236}">
                <a16:creationId xmlns:a16="http://schemas.microsoft.com/office/drawing/2014/main" id="{E2E7486B-D281-4CF5-89BA-149250141D7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41975675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5">
                <a:lumMod val="75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7D4B16D-600A-41A1-8B1B-3727C56C0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E7C35E0-BD19-4AFC-81BF-7A7507E9C9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74"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8"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3"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5"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29"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D8B5D93-132A-4134-B2EC-E2E66E0B6F06}"/>
              </a:ext>
            </a:extLst>
          </p:cNvPr>
          <p:cNvSpPr>
            <a:spLocks noGrp="1"/>
          </p:cNvSpPr>
          <p:nvPr>
            <p:ph type="ctrTitle"/>
          </p:nvPr>
        </p:nvSpPr>
        <p:spPr>
          <a:xfrm>
            <a:off x="2043113" y="1122363"/>
            <a:ext cx="4527929" cy="4287836"/>
          </a:xfrm>
        </p:spPr>
        <p:txBody>
          <a:bodyPr anchor="ctr">
            <a:normAutofit/>
          </a:bodyPr>
          <a:lstStyle/>
          <a:p>
            <a:pPr algn="r"/>
            <a:r>
              <a:rPr lang="it-IT" sz="6000"/>
              <a:t>Visibilità?</a:t>
            </a:r>
            <a:br>
              <a:rPr lang="it-IT" sz="6000"/>
            </a:br>
            <a:endParaRPr lang="it-IT" sz="6000"/>
          </a:p>
        </p:txBody>
      </p:sp>
      <p:sp>
        <p:nvSpPr>
          <p:cNvPr id="3" name="Sottotitolo 2">
            <a:extLst>
              <a:ext uri="{FF2B5EF4-FFF2-40B4-BE49-F238E27FC236}">
                <a16:creationId xmlns:a16="http://schemas.microsoft.com/office/drawing/2014/main" id="{CFA47B2F-625C-457B-B393-D7DF384FB78F}"/>
              </a:ext>
            </a:extLst>
          </p:cNvPr>
          <p:cNvSpPr>
            <a:spLocks noGrp="1"/>
          </p:cNvSpPr>
          <p:nvPr>
            <p:ph type="subTitle" idx="1"/>
          </p:nvPr>
        </p:nvSpPr>
        <p:spPr>
          <a:xfrm>
            <a:off x="2459832" y="3937794"/>
            <a:ext cx="9732167" cy="4287834"/>
          </a:xfrm>
        </p:spPr>
        <p:txBody>
          <a:bodyPr anchor="ctr">
            <a:normAutofit/>
          </a:bodyPr>
          <a:lstStyle/>
          <a:p>
            <a:r>
              <a:rPr lang="it-IT" sz="2400" i="1" cap="none" dirty="0"/>
              <a:t>Si chiede se l'impresa ha un basso o un alto livello di visibilità nella comunità/nel paese/nei media di riferimento.</a:t>
            </a:r>
          </a:p>
        </p:txBody>
      </p:sp>
      <p:cxnSp>
        <p:nvCxnSpPr>
          <p:cNvPr id="131" name="Straight Connector 130">
            <a:extLst>
              <a:ext uri="{FF2B5EF4-FFF2-40B4-BE49-F238E27FC236}">
                <a16:creationId xmlns:a16="http://schemas.microsoft.com/office/drawing/2014/main" id="{D902DA06-324A-48CE-8C20-94535480A6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hlinkClick r:id="rId3" action="ppaction://hlinksldjump"/>
            <a:extLst>
              <a:ext uri="{FF2B5EF4-FFF2-40B4-BE49-F238E27FC236}">
                <a16:creationId xmlns:a16="http://schemas.microsoft.com/office/drawing/2014/main" id="{01920D41-D28F-49C4-8D02-DD6DDB7E75DB}"/>
              </a:ext>
            </a:extLst>
          </p:cNvPr>
          <p:cNvSpPr txBox="1"/>
          <p:nvPr/>
        </p:nvSpPr>
        <p:spPr>
          <a:xfrm>
            <a:off x="8587408" y="2335217"/>
            <a:ext cx="172940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Alta</a:t>
            </a:r>
          </a:p>
        </p:txBody>
      </p:sp>
      <p:sp>
        <p:nvSpPr>
          <p:cNvPr id="5" name="CasellaDiTesto 4">
            <a:hlinkClick r:id="rId4" action="ppaction://hlinksldjump"/>
            <a:extLst>
              <a:ext uri="{FF2B5EF4-FFF2-40B4-BE49-F238E27FC236}">
                <a16:creationId xmlns:a16="http://schemas.microsoft.com/office/drawing/2014/main" id="{BB2178A0-2907-4162-B8E9-3E0034B63F51}"/>
              </a:ext>
            </a:extLst>
          </p:cNvPr>
          <p:cNvSpPr txBox="1"/>
          <p:nvPr/>
        </p:nvSpPr>
        <p:spPr>
          <a:xfrm>
            <a:off x="8587408" y="3698359"/>
            <a:ext cx="172940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Bassa</a:t>
            </a:r>
            <a:endParaRPr lang="it-IT"/>
          </a:p>
        </p:txBody>
      </p:sp>
      <p:pic>
        <p:nvPicPr>
          <p:cNvPr id="64" name="Elemento grafico 63" descr="Scena extraurbana">
            <a:hlinkClick r:id="rId5" action="ppaction://hlinksldjump"/>
            <a:extLst>
              <a:ext uri="{FF2B5EF4-FFF2-40B4-BE49-F238E27FC236}">
                <a16:creationId xmlns:a16="http://schemas.microsoft.com/office/drawing/2014/main" id="{8514110E-C286-4409-B4DA-A91CC1076B0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2721177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A070EAD-1DCD-4F3D-BA84-799B891A0E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DEB2F2E-9729-448F-B7F5-0096846B6E19}"/>
              </a:ext>
            </a:extLst>
          </p:cNvPr>
          <p:cNvSpPr>
            <a:spLocks noGrp="1"/>
          </p:cNvSpPr>
          <p:nvPr>
            <p:ph type="ctrTitle"/>
          </p:nvPr>
        </p:nvSpPr>
        <p:spPr>
          <a:xfrm>
            <a:off x="3108960" y="1122363"/>
            <a:ext cx="4056021" cy="3027360"/>
          </a:xfrm>
        </p:spPr>
        <p:txBody>
          <a:bodyPr>
            <a:normAutofit/>
          </a:bodyPr>
          <a:lstStyle/>
          <a:p>
            <a:r>
              <a:rPr lang="it-IT" sz="5400" dirty="0"/>
              <a:t>Competenze finanziarie/giuridiche?</a:t>
            </a:r>
          </a:p>
        </p:txBody>
      </p:sp>
      <p:sp>
        <p:nvSpPr>
          <p:cNvPr id="3" name="Sottotitolo 2">
            <a:extLst>
              <a:ext uri="{FF2B5EF4-FFF2-40B4-BE49-F238E27FC236}">
                <a16:creationId xmlns:a16="http://schemas.microsoft.com/office/drawing/2014/main" id="{2F468DC4-402B-4168-9A51-28C78047BCBD}"/>
              </a:ext>
            </a:extLst>
          </p:cNvPr>
          <p:cNvSpPr>
            <a:spLocks noGrp="1"/>
          </p:cNvSpPr>
          <p:nvPr>
            <p:ph type="subTitle" idx="1"/>
          </p:nvPr>
        </p:nvSpPr>
        <p:spPr>
          <a:xfrm>
            <a:off x="2366962" y="5341938"/>
            <a:ext cx="9263063" cy="1108075"/>
          </a:xfrm>
        </p:spPr>
        <p:txBody>
          <a:bodyPr>
            <a:normAutofit/>
          </a:bodyPr>
          <a:lstStyle/>
          <a:p>
            <a:pPr>
              <a:lnSpc>
                <a:spcPct val="110000"/>
              </a:lnSpc>
            </a:pPr>
            <a:r>
              <a:rPr lang="it-IT" i="1" cap="none" dirty="0">
                <a:solidFill>
                  <a:schemeClr val="tx1"/>
                </a:solidFill>
              </a:rPr>
              <a:t>Si chiede se l'impresa possiede al proprio interno le competenze necessarie per affrontare lunghi e dispendiosi processi volti al finanziamenti (ad esempio i </a:t>
            </a:r>
            <a:r>
              <a:rPr lang="it-IT" i="1" cap="none" dirty="0" err="1">
                <a:solidFill>
                  <a:schemeClr val="tx1"/>
                </a:solidFill>
              </a:rPr>
              <a:t>minibond</a:t>
            </a:r>
            <a:r>
              <a:rPr lang="it-IT" i="1" cap="none" dirty="0">
                <a:solidFill>
                  <a:schemeClr val="tx1"/>
                </a:solidFill>
              </a:rPr>
              <a:t> devono essere emessi tramite la borsa valori).</a:t>
            </a:r>
          </a:p>
        </p:txBody>
      </p:sp>
      <p:grpSp>
        <p:nvGrpSpPr>
          <p:cNvPr id="14" name="Group 13">
            <a:extLst>
              <a:ext uri="{FF2B5EF4-FFF2-40B4-BE49-F238E27FC236}">
                <a16:creationId xmlns:a16="http://schemas.microsoft.com/office/drawing/2014/main" id="{DE471E13-6104-4637-8A8F-B545529B1D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5"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6" name="CasellaDiTesto 5">
            <a:hlinkClick r:id="rId2" action="ppaction://hlinksldjump"/>
            <a:extLst>
              <a:ext uri="{FF2B5EF4-FFF2-40B4-BE49-F238E27FC236}">
                <a16:creationId xmlns:a16="http://schemas.microsoft.com/office/drawing/2014/main" id="{DD9FBCB3-6B1A-45FD-8F6F-3BFA2BABBE17}"/>
              </a:ext>
            </a:extLst>
          </p:cNvPr>
          <p:cNvSpPr txBox="1"/>
          <p:nvPr/>
        </p:nvSpPr>
        <p:spPr>
          <a:xfrm>
            <a:off x="8365131" y="2040235"/>
            <a:ext cx="236449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Alte</a:t>
            </a:r>
            <a:endParaRPr lang="it-IT"/>
          </a:p>
        </p:txBody>
      </p:sp>
      <p:sp>
        <p:nvSpPr>
          <p:cNvPr id="7" name="CasellaDiTesto 6">
            <a:hlinkClick r:id="rId3" action="ppaction://hlinksldjump"/>
            <a:extLst>
              <a:ext uri="{FF2B5EF4-FFF2-40B4-BE49-F238E27FC236}">
                <a16:creationId xmlns:a16="http://schemas.microsoft.com/office/drawing/2014/main" id="{B163549C-43AA-4AC5-A547-2E7DECC801B2}"/>
              </a:ext>
            </a:extLst>
          </p:cNvPr>
          <p:cNvSpPr txBox="1"/>
          <p:nvPr/>
        </p:nvSpPr>
        <p:spPr>
          <a:xfrm>
            <a:off x="8365120" y="3553208"/>
            <a:ext cx="236450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Basse</a:t>
            </a:r>
            <a:endParaRPr lang="it-IT"/>
          </a:p>
        </p:txBody>
      </p:sp>
      <p:pic>
        <p:nvPicPr>
          <p:cNvPr id="69" name="Elemento grafico 68" descr="Scena extraurbana">
            <a:hlinkClick r:id="rId4" action="ppaction://hlinksldjump"/>
            <a:extLst>
              <a:ext uri="{FF2B5EF4-FFF2-40B4-BE49-F238E27FC236}">
                <a16:creationId xmlns:a16="http://schemas.microsoft.com/office/drawing/2014/main" id="{89FA30BA-0593-4981-812F-8339044AA22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20462314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C3BEACD-E24C-44C4-9B32-346A845DC254}"/>
              </a:ext>
            </a:extLst>
          </p:cNvPr>
          <p:cNvSpPr>
            <a:spLocks noGrp="1"/>
          </p:cNvSpPr>
          <p:nvPr>
            <p:ph type="ctrTitle"/>
          </p:nvPr>
        </p:nvSpPr>
        <p:spPr>
          <a:xfrm>
            <a:off x="1189612" y="1052613"/>
            <a:ext cx="6963090" cy="4435312"/>
          </a:xfrm>
        </p:spPr>
        <p:txBody>
          <a:bodyPr anchor="ctr">
            <a:normAutofit/>
          </a:bodyPr>
          <a:lstStyle/>
          <a:p>
            <a:pPr algn="r"/>
            <a:r>
              <a:rPr lang="it-IT" sz="5000" dirty="0">
                <a:solidFill>
                  <a:schemeClr val="tx1"/>
                </a:solidFill>
              </a:rPr>
              <a:t>Leva finanziaria/possibilità di finanziamento?</a:t>
            </a:r>
          </a:p>
        </p:txBody>
      </p:sp>
      <p:sp>
        <p:nvSpPr>
          <p:cNvPr id="5" name="Sottotitolo 4">
            <a:extLst>
              <a:ext uri="{FF2B5EF4-FFF2-40B4-BE49-F238E27FC236}">
                <a16:creationId xmlns:a16="http://schemas.microsoft.com/office/drawing/2014/main" id="{8B3FEB27-3063-41A5-BCAE-D2D6AFA7F20C}"/>
              </a:ext>
            </a:extLst>
          </p:cNvPr>
          <p:cNvSpPr>
            <a:spLocks noGrp="1"/>
          </p:cNvSpPr>
          <p:nvPr>
            <p:ph type="subTitle" idx="1"/>
          </p:nvPr>
        </p:nvSpPr>
        <p:spPr>
          <a:xfrm>
            <a:off x="2441359" y="5117704"/>
            <a:ext cx="9578989" cy="1167686"/>
          </a:xfrm>
        </p:spPr>
        <p:txBody>
          <a:bodyPr anchor="ctr">
            <a:normAutofit lnSpcReduction="10000"/>
          </a:bodyPr>
          <a:lstStyle/>
          <a:p>
            <a:pPr algn="just">
              <a:lnSpc>
                <a:spcPct val="110000"/>
              </a:lnSpc>
            </a:pPr>
            <a:r>
              <a:rPr lang="it-IT" sz="2200" i="1" cap="none" dirty="0">
                <a:solidFill>
                  <a:schemeClr val="tx1"/>
                </a:solidFill>
              </a:rPr>
              <a:t>Si chiede se la leva finanziaria, cioè il rapporto tra i debiti finanziari dell'impresa ed il suo capitale sociale, sia alta o bassa (Benchmark di riferimento sono il rapporto medio di settore o, indicativamente, un rapporto pari a 1)</a:t>
            </a:r>
          </a:p>
        </p:txBody>
      </p:sp>
      <p:sp>
        <p:nvSpPr>
          <p:cNvPr id="8" name="CasellaDiTesto 7">
            <a:hlinkClick r:id="rId2" action="ppaction://hlinksldjump"/>
            <a:extLst>
              <a:ext uri="{FF2B5EF4-FFF2-40B4-BE49-F238E27FC236}">
                <a16:creationId xmlns:a16="http://schemas.microsoft.com/office/drawing/2014/main" id="{A1C62681-174C-4189-AC25-1E5F31E02BB4}"/>
              </a:ext>
            </a:extLst>
          </p:cNvPr>
          <p:cNvSpPr txBox="1"/>
          <p:nvPr/>
        </p:nvSpPr>
        <p:spPr>
          <a:xfrm>
            <a:off x="8596740" y="2423496"/>
            <a:ext cx="3009521" cy="369332"/>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dirty="0"/>
              <a:t>Alta (&gt;1)</a:t>
            </a:r>
          </a:p>
        </p:txBody>
      </p:sp>
      <p:sp>
        <p:nvSpPr>
          <p:cNvPr id="9" name="CasellaDiTesto 8">
            <a:hlinkClick r:id="rId3" action="ppaction://hlinksldjump"/>
            <a:extLst>
              <a:ext uri="{FF2B5EF4-FFF2-40B4-BE49-F238E27FC236}">
                <a16:creationId xmlns:a16="http://schemas.microsoft.com/office/drawing/2014/main" id="{D37ACC68-D7EA-4C0F-8262-53F3FC24A4CF}"/>
              </a:ext>
            </a:extLst>
          </p:cNvPr>
          <p:cNvSpPr txBox="1"/>
          <p:nvPr/>
        </p:nvSpPr>
        <p:spPr>
          <a:xfrm>
            <a:off x="8596740" y="3585934"/>
            <a:ext cx="3009521" cy="369332"/>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t-IT" dirty="0"/>
              <a:t>Bassa (&lt;1)</a:t>
            </a:r>
          </a:p>
        </p:txBody>
      </p:sp>
      <p:sp>
        <p:nvSpPr>
          <p:cNvPr id="15" name="CasellaDiTesto 14">
            <a:extLst>
              <a:ext uri="{FF2B5EF4-FFF2-40B4-BE49-F238E27FC236}">
                <a16:creationId xmlns:a16="http://schemas.microsoft.com/office/drawing/2014/main" id="{2E62B795-A794-49EC-854B-F5E77F53C16A}"/>
              </a:ext>
            </a:extLst>
          </p:cNvPr>
          <p:cNvSpPr txBox="1"/>
          <p:nvPr/>
        </p:nvSpPr>
        <p:spPr>
          <a:xfrm>
            <a:off x="426132" y="369246"/>
            <a:ext cx="11461064" cy="147732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dirty="0"/>
              <a:t>Rispondi ad ogni domanda del questionario cliccando sulla risposta che ritieni più corrispondente alla situazione della tua impresa sociale/cooperativa e verrai indirizzato alla scelta di investimento migliore per te. Qualora si desideri tornare alla pagina iniziale cliccare sull’icona </a:t>
            </a:r>
            <a:r>
              <a:rPr lang="it-IT" i="1" dirty="0"/>
              <a:t>home</a:t>
            </a:r>
            <a:r>
              <a:rPr lang="it-IT" dirty="0"/>
              <a:t> disponibile in ogni punto del percorso in basso o in alto a destra. Si consiglia di muoversi di parte in parte attraverso i pulsanti avanti e indietro delle tastiere. Per ulteriori info e per accedere all’elenco completo degli strumenti a disposizione visitare il sito di UP Umana Persone.</a:t>
            </a:r>
          </a:p>
        </p:txBody>
      </p:sp>
      <p:pic>
        <p:nvPicPr>
          <p:cNvPr id="3" name="Elemento grafico 2" descr="Scena extraurbana">
            <a:hlinkClick r:id="rId4" action="ppaction://hlinksldjump"/>
            <a:extLst>
              <a:ext uri="{FF2B5EF4-FFF2-40B4-BE49-F238E27FC236}">
                <a16:creationId xmlns:a16="http://schemas.microsoft.com/office/drawing/2014/main" id="{5AA69A5E-478C-4A6C-BBCC-F072001A0EF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2296706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90EEA6-76A5-4391-A1B7-64D300F19E5C}"/>
              </a:ext>
            </a:extLst>
          </p:cNvPr>
          <p:cNvSpPr>
            <a:spLocks noGrp="1"/>
          </p:cNvSpPr>
          <p:nvPr>
            <p:ph type="ctrTitle"/>
          </p:nvPr>
        </p:nvSpPr>
        <p:spPr>
          <a:xfrm>
            <a:off x="2278191" y="351608"/>
            <a:ext cx="6803665" cy="3077392"/>
          </a:xfrm>
        </p:spPr>
        <p:txBody>
          <a:bodyPr>
            <a:noAutofit/>
          </a:bodyPr>
          <a:lstStyle/>
          <a:p>
            <a:r>
              <a:rPr lang="it-IT" sz="6000" dirty="0"/>
              <a:t>Finanziamento legato a singolo progetto?</a:t>
            </a:r>
          </a:p>
        </p:txBody>
      </p:sp>
      <p:sp>
        <p:nvSpPr>
          <p:cNvPr id="3" name="Sottotitolo 2">
            <a:extLst>
              <a:ext uri="{FF2B5EF4-FFF2-40B4-BE49-F238E27FC236}">
                <a16:creationId xmlns:a16="http://schemas.microsoft.com/office/drawing/2014/main" id="{E8F415C8-FF8D-4055-939E-FA7CF51236A4}"/>
              </a:ext>
            </a:extLst>
          </p:cNvPr>
          <p:cNvSpPr>
            <a:spLocks noGrp="1"/>
          </p:cNvSpPr>
          <p:nvPr>
            <p:ph type="subTitle" idx="1"/>
          </p:nvPr>
        </p:nvSpPr>
        <p:spPr>
          <a:xfrm>
            <a:off x="2643809" y="4870605"/>
            <a:ext cx="9219846" cy="864446"/>
          </a:xfrm>
        </p:spPr>
        <p:txBody>
          <a:bodyPr>
            <a:normAutofit fontScale="92500"/>
          </a:bodyPr>
          <a:lstStyle/>
          <a:p>
            <a:pPr algn="just">
              <a:lnSpc>
                <a:spcPct val="110000"/>
              </a:lnSpc>
            </a:pPr>
            <a:r>
              <a:rPr lang="it-IT" i="1" cap="none" dirty="0"/>
              <a:t>Si chiede se il finanziamento è pensato per finanziare un'unica attività sociale, che quindi può essere oggetto di supervisione da parte dei finanziatori, o più di una necessità dell'impresa</a:t>
            </a:r>
            <a:endParaRPr lang="it-IT" dirty="0"/>
          </a:p>
          <a:p>
            <a:pPr>
              <a:lnSpc>
                <a:spcPct val="110000"/>
              </a:lnSpc>
            </a:pPr>
            <a:endParaRPr lang="it-IT" sz="1500" dirty="0"/>
          </a:p>
        </p:txBody>
      </p:sp>
      <p:sp>
        <p:nvSpPr>
          <p:cNvPr id="4" name="CasellaDiTesto 3">
            <a:hlinkClick r:id="rId2" action="ppaction://hlinksldjump"/>
            <a:extLst>
              <a:ext uri="{FF2B5EF4-FFF2-40B4-BE49-F238E27FC236}">
                <a16:creationId xmlns:a16="http://schemas.microsoft.com/office/drawing/2014/main" id="{62240E4F-027B-4144-AA94-2BDFDB9D783E}"/>
              </a:ext>
            </a:extLst>
          </p:cNvPr>
          <p:cNvSpPr txBox="1"/>
          <p:nvPr/>
        </p:nvSpPr>
        <p:spPr>
          <a:xfrm>
            <a:off x="9784587" y="1246339"/>
            <a:ext cx="1600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Sì</a:t>
            </a:r>
          </a:p>
        </p:txBody>
      </p:sp>
      <p:sp>
        <p:nvSpPr>
          <p:cNvPr id="5" name="CasellaDiTesto 4">
            <a:hlinkClick r:id="rId3" action="ppaction://hlinksldjump"/>
            <a:extLst>
              <a:ext uri="{FF2B5EF4-FFF2-40B4-BE49-F238E27FC236}">
                <a16:creationId xmlns:a16="http://schemas.microsoft.com/office/drawing/2014/main" id="{A4B02F4C-E4CF-485E-9509-13F5170B7A4E}"/>
              </a:ext>
            </a:extLst>
          </p:cNvPr>
          <p:cNvSpPr txBox="1"/>
          <p:nvPr/>
        </p:nvSpPr>
        <p:spPr>
          <a:xfrm>
            <a:off x="9755587" y="2486334"/>
            <a:ext cx="1600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No</a:t>
            </a:r>
          </a:p>
        </p:txBody>
      </p:sp>
      <p:cxnSp>
        <p:nvCxnSpPr>
          <p:cNvPr id="8" name="Connettore diritto 7">
            <a:extLst>
              <a:ext uri="{FF2B5EF4-FFF2-40B4-BE49-F238E27FC236}">
                <a16:creationId xmlns:a16="http://schemas.microsoft.com/office/drawing/2014/main" id="{34B8DC0E-F240-4FEC-8AE7-C4E18AC5232B}"/>
              </a:ext>
            </a:extLst>
          </p:cNvPr>
          <p:cNvCxnSpPr/>
          <p:nvPr/>
        </p:nvCxnSpPr>
        <p:spPr>
          <a:xfrm>
            <a:off x="9081856" y="452761"/>
            <a:ext cx="0" cy="3311371"/>
          </a:xfrm>
          <a:prstGeom prst="line">
            <a:avLst/>
          </a:prstGeom>
        </p:spPr>
        <p:style>
          <a:lnRef idx="3">
            <a:schemeClr val="accent1"/>
          </a:lnRef>
          <a:fillRef idx="0">
            <a:schemeClr val="accent1"/>
          </a:fillRef>
          <a:effectRef idx="2">
            <a:schemeClr val="accent1"/>
          </a:effectRef>
          <a:fontRef idx="minor">
            <a:schemeClr val="tx1"/>
          </a:fontRef>
        </p:style>
      </p:cxnSp>
      <p:pic>
        <p:nvPicPr>
          <p:cNvPr id="7" name="Elemento grafico 6" descr="Scena extraurbana">
            <a:hlinkClick r:id="rId4" action="ppaction://hlinksldjump"/>
            <a:extLst>
              <a:ext uri="{FF2B5EF4-FFF2-40B4-BE49-F238E27FC236}">
                <a16:creationId xmlns:a16="http://schemas.microsoft.com/office/drawing/2014/main" id="{68F72B27-0EC2-439C-9B86-DAB563383EE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1569421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90EEA6-76A5-4391-A1B7-64D300F19E5C}"/>
              </a:ext>
            </a:extLst>
          </p:cNvPr>
          <p:cNvSpPr>
            <a:spLocks noGrp="1"/>
          </p:cNvSpPr>
          <p:nvPr>
            <p:ph type="ctrTitle"/>
          </p:nvPr>
        </p:nvSpPr>
        <p:spPr>
          <a:xfrm>
            <a:off x="2236304" y="345005"/>
            <a:ext cx="7319175" cy="3374931"/>
          </a:xfrm>
        </p:spPr>
        <p:txBody>
          <a:bodyPr>
            <a:normAutofit/>
          </a:bodyPr>
          <a:lstStyle/>
          <a:p>
            <a:r>
              <a:rPr lang="it-IT" sz="6000" dirty="0">
                <a:solidFill>
                  <a:schemeClr val="bg1"/>
                </a:solidFill>
              </a:rPr>
              <a:t>Finanziamento legato a singolo progetto?</a:t>
            </a:r>
          </a:p>
        </p:txBody>
      </p:sp>
      <p:sp>
        <p:nvSpPr>
          <p:cNvPr id="3" name="Sottotitolo 2">
            <a:extLst>
              <a:ext uri="{FF2B5EF4-FFF2-40B4-BE49-F238E27FC236}">
                <a16:creationId xmlns:a16="http://schemas.microsoft.com/office/drawing/2014/main" id="{E8F415C8-FF8D-4055-939E-FA7CF51236A4}"/>
              </a:ext>
            </a:extLst>
          </p:cNvPr>
          <p:cNvSpPr>
            <a:spLocks noGrp="1"/>
          </p:cNvSpPr>
          <p:nvPr>
            <p:ph type="subTitle" idx="1"/>
          </p:nvPr>
        </p:nvSpPr>
        <p:spPr>
          <a:xfrm>
            <a:off x="2236304" y="4878531"/>
            <a:ext cx="9349055" cy="864446"/>
          </a:xfrm>
        </p:spPr>
        <p:txBody>
          <a:bodyPr>
            <a:normAutofit/>
          </a:bodyPr>
          <a:lstStyle/>
          <a:p>
            <a:pPr algn="just">
              <a:lnSpc>
                <a:spcPct val="110000"/>
              </a:lnSpc>
            </a:pPr>
            <a:r>
              <a:rPr lang="it-IT" i="1" cap="none" dirty="0">
                <a:solidFill>
                  <a:schemeClr val="bg1"/>
                </a:solidFill>
              </a:rPr>
              <a:t>Si chiede se il finanziamento è pensato per finanziare un'unica attività sociale, che quindi può essere oggetto di supervisione da parte dei finanziatori, o più di una necessità dell'impresa</a:t>
            </a:r>
            <a:endParaRPr lang="it-IT" dirty="0">
              <a:solidFill>
                <a:schemeClr val="bg1"/>
              </a:solidFill>
            </a:endParaRPr>
          </a:p>
          <a:p>
            <a:pPr>
              <a:lnSpc>
                <a:spcPct val="110000"/>
              </a:lnSpc>
            </a:pPr>
            <a:endParaRPr lang="it-IT" sz="1500" dirty="0"/>
          </a:p>
        </p:txBody>
      </p:sp>
      <p:sp>
        <p:nvSpPr>
          <p:cNvPr id="4" name="CasellaDiTesto 3">
            <a:hlinkClick r:id="rId2" action="ppaction://hlinksldjump"/>
            <a:extLst>
              <a:ext uri="{FF2B5EF4-FFF2-40B4-BE49-F238E27FC236}">
                <a16:creationId xmlns:a16="http://schemas.microsoft.com/office/drawing/2014/main" id="{62240E4F-027B-4144-AA94-2BDFDB9D783E}"/>
              </a:ext>
            </a:extLst>
          </p:cNvPr>
          <p:cNvSpPr txBox="1"/>
          <p:nvPr/>
        </p:nvSpPr>
        <p:spPr>
          <a:xfrm>
            <a:off x="9784587" y="1686356"/>
            <a:ext cx="1600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Sì</a:t>
            </a:r>
          </a:p>
        </p:txBody>
      </p:sp>
      <p:sp>
        <p:nvSpPr>
          <p:cNvPr id="5" name="CasellaDiTesto 4">
            <a:hlinkClick r:id="rId3" action="ppaction://hlinksldjump"/>
            <a:extLst>
              <a:ext uri="{FF2B5EF4-FFF2-40B4-BE49-F238E27FC236}">
                <a16:creationId xmlns:a16="http://schemas.microsoft.com/office/drawing/2014/main" id="{A4B02F4C-E4CF-485E-9509-13F5170B7A4E}"/>
              </a:ext>
            </a:extLst>
          </p:cNvPr>
          <p:cNvSpPr txBox="1"/>
          <p:nvPr/>
        </p:nvSpPr>
        <p:spPr>
          <a:xfrm>
            <a:off x="9784587" y="2924045"/>
            <a:ext cx="1600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No</a:t>
            </a:r>
          </a:p>
        </p:txBody>
      </p:sp>
      <p:cxnSp>
        <p:nvCxnSpPr>
          <p:cNvPr id="8" name="Connettore diritto 7">
            <a:extLst>
              <a:ext uri="{FF2B5EF4-FFF2-40B4-BE49-F238E27FC236}">
                <a16:creationId xmlns:a16="http://schemas.microsoft.com/office/drawing/2014/main" id="{34B8DC0E-F240-4FEC-8AE7-C4E18AC5232B}"/>
              </a:ext>
            </a:extLst>
          </p:cNvPr>
          <p:cNvCxnSpPr/>
          <p:nvPr/>
        </p:nvCxnSpPr>
        <p:spPr>
          <a:xfrm>
            <a:off x="9081856" y="452761"/>
            <a:ext cx="0" cy="3311371"/>
          </a:xfrm>
          <a:prstGeom prst="line">
            <a:avLst/>
          </a:prstGeom>
        </p:spPr>
        <p:style>
          <a:lnRef idx="3">
            <a:schemeClr val="accent1"/>
          </a:lnRef>
          <a:fillRef idx="0">
            <a:schemeClr val="accent1"/>
          </a:fillRef>
          <a:effectRef idx="2">
            <a:schemeClr val="accent1"/>
          </a:effectRef>
          <a:fontRef idx="minor">
            <a:schemeClr val="tx1"/>
          </a:fontRef>
        </p:style>
      </p:cxnSp>
      <p:pic>
        <p:nvPicPr>
          <p:cNvPr id="7" name="Elemento grafico 6" descr="Scena extraurbana">
            <a:hlinkClick r:id="rId4" action="ppaction://hlinksldjump"/>
            <a:extLst>
              <a:ext uri="{FF2B5EF4-FFF2-40B4-BE49-F238E27FC236}">
                <a16:creationId xmlns:a16="http://schemas.microsoft.com/office/drawing/2014/main" id="{BF0A09CD-E24E-4F44-94CC-8990F15BB0C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224053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D4B16D-600A-41A1-8B1B-3727C56C0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7C35E0-BD19-4AFC-81BF-7A7507E9C9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4"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9"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3BBFAC4-B26F-476F-9C15-7FFBB10954E4}"/>
              </a:ext>
            </a:extLst>
          </p:cNvPr>
          <p:cNvSpPr>
            <a:spLocks noGrp="1"/>
          </p:cNvSpPr>
          <p:nvPr>
            <p:ph type="ctrTitle"/>
          </p:nvPr>
        </p:nvSpPr>
        <p:spPr>
          <a:xfrm>
            <a:off x="2043113" y="1122363"/>
            <a:ext cx="4711023" cy="4287836"/>
          </a:xfrm>
        </p:spPr>
        <p:txBody>
          <a:bodyPr anchor="ctr">
            <a:normAutofit/>
          </a:bodyPr>
          <a:lstStyle/>
          <a:p>
            <a:pPr algn="r"/>
            <a:r>
              <a:rPr lang="it-IT" sz="3300" dirty="0"/>
              <a:t>L'impresa/cooperativa sociale dispone dei requisiti richiesti per la concessione di finanziamenti dagli enti pubblici e delle competenze per aderire ai bandi?</a:t>
            </a:r>
          </a:p>
        </p:txBody>
      </p:sp>
      <p:cxnSp>
        <p:nvCxnSpPr>
          <p:cNvPr id="71" name="Straight Connector 70">
            <a:extLst>
              <a:ext uri="{FF2B5EF4-FFF2-40B4-BE49-F238E27FC236}">
                <a16:creationId xmlns:a16="http://schemas.microsoft.com/office/drawing/2014/main" id="{D902DA06-324A-48CE-8C20-94535480A6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hlinkClick r:id="rId3" action="ppaction://hlinksldjump"/>
            <a:extLst>
              <a:ext uri="{FF2B5EF4-FFF2-40B4-BE49-F238E27FC236}">
                <a16:creationId xmlns:a16="http://schemas.microsoft.com/office/drawing/2014/main" id="{722D9822-2F42-4444-990D-920F2E74C16B}"/>
              </a:ext>
            </a:extLst>
          </p:cNvPr>
          <p:cNvSpPr txBox="1"/>
          <p:nvPr/>
        </p:nvSpPr>
        <p:spPr>
          <a:xfrm>
            <a:off x="8773952" y="2161969"/>
            <a:ext cx="18554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Sì</a:t>
            </a:r>
          </a:p>
        </p:txBody>
      </p:sp>
      <p:sp>
        <p:nvSpPr>
          <p:cNvPr id="6" name="CasellaDiTesto 5">
            <a:hlinkClick r:id="rId4" action="ppaction://hlinksldjump"/>
            <a:extLst>
              <a:ext uri="{FF2B5EF4-FFF2-40B4-BE49-F238E27FC236}">
                <a16:creationId xmlns:a16="http://schemas.microsoft.com/office/drawing/2014/main" id="{1EA99830-6A0B-465F-A13E-7105BF99676B}"/>
              </a:ext>
            </a:extLst>
          </p:cNvPr>
          <p:cNvSpPr txBox="1"/>
          <p:nvPr/>
        </p:nvSpPr>
        <p:spPr>
          <a:xfrm>
            <a:off x="8773952" y="3510518"/>
            <a:ext cx="18554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No</a:t>
            </a:r>
            <a:endParaRPr lang="it-IT"/>
          </a:p>
        </p:txBody>
      </p:sp>
      <p:pic>
        <p:nvPicPr>
          <p:cNvPr id="68" name="Elemento grafico 67" descr="Scena extraurbana">
            <a:hlinkClick r:id="rId5" action="ppaction://hlinksldjump"/>
            <a:extLst>
              <a:ext uri="{FF2B5EF4-FFF2-40B4-BE49-F238E27FC236}">
                <a16:creationId xmlns:a16="http://schemas.microsoft.com/office/drawing/2014/main" id="{9A6303C5-D5B2-4053-B6BF-D79B78061DC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5395903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3000">
              <a:schemeClr val="accent5">
                <a:lumMod val="75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A070EAD-1DCD-4F3D-BA84-799B891A0E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6839A4D-9A24-4F9A-AF2D-E419D068C9B1}"/>
              </a:ext>
            </a:extLst>
          </p:cNvPr>
          <p:cNvSpPr>
            <a:spLocks noGrp="1"/>
          </p:cNvSpPr>
          <p:nvPr>
            <p:ph type="ctrTitle"/>
          </p:nvPr>
        </p:nvSpPr>
        <p:spPr>
          <a:xfrm>
            <a:off x="1856647" y="1934371"/>
            <a:ext cx="7026760" cy="3027360"/>
          </a:xfrm>
        </p:spPr>
        <p:txBody>
          <a:bodyPr>
            <a:noAutofit/>
          </a:bodyPr>
          <a:lstStyle/>
          <a:p>
            <a:r>
              <a:rPr lang="it-IT" sz="4000" dirty="0"/>
              <a:t>Le Banche di Credito Cooperativo locale rispondono alle esigenze di finanziamento dell'impresa/cooperativa sociale?</a:t>
            </a:r>
          </a:p>
        </p:txBody>
      </p:sp>
      <p:grpSp>
        <p:nvGrpSpPr>
          <p:cNvPr id="19" name="Group 18">
            <a:extLst>
              <a:ext uri="{FF2B5EF4-FFF2-40B4-BE49-F238E27FC236}">
                <a16:creationId xmlns:a16="http://schemas.microsoft.com/office/drawing/2014/main" id="{DE471E13-6104-4637-8A8F-B545529B1D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20"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9"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1"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4" name="CasellaDiTesto 3">
            <a:hlinkClick r:id="rId2" action="ppaction://hlinksldjump"/>
            <a:extLst>
              <a:ext uri="{FF2B5EF4-FFF2-40B4-BE49-F238E27FC236}">
                <a16:creationId xmlns:a16="http://schemas.microsoft.com/office/drawing/2014/main" id="{19394B0B-EF6C-4406-AEF4-6A8D8269CD65}"/>
              </a:ext>
            </a:extLst>
          </p:cNvPr>
          <p:cNvSpPr txBox="1"/>
          <p:nvPr/>
        </p:nvSpPr>
        <p:spPr>
          <a:xfrm>
            <a:off x="9506566" y="2366963"/>
            <a:ext cx="168674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rId3" action="ppaction://hlinksldjump"/>
            <a:extLst>
              <a:ext uri="{FF2B5EF4-FFF2-40B4-BE49-F238E27FC236}">
                <a16:creationId xmlns:a16="http://schemas.microsoft.com/office/drawing/2014/main" id="{D1119487-211A-404F-8C0B-45E3F13A23AE}"/>
              </a:ext>
            </a:extLst>
          </p:cNvPr>
          <p:cNvSpPr txBox="1"/>
          <p:nvPr/>
        </p:nvSpPr>
        <p:spPr>
          <a:xfrm>
            <a:off x="9506566" y="4059515"/>
            <a:ext cx="168674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No</a:t>
            </a:r>
            <a:endParaRPr lang="it-IT"/>
          </a:p>
        </p:txBody>
      </p:sp>
      <p:pic>
        <p:nvPicPr>
          <p:cNvPr id="74" name="Elemento grafico 73" descr="Scena extraurbana">
            <a:hlinkClick r:id="rId4" action="ppaction://hlinksldjump"/>
            <a:extLst>
              <a:ext uri="{FF2B5EF4-FFF2-40B4-BE49-F238E27FC236}">
                <a16:creationId xmlns:a16="http://schemas.microsoft.com/office/drawing/2014/main" id="{2810B5F6-F629-425C-84A2-C22986A8B81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27164875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D73149-CBEE-4D7E-8BB0-E2DC256F673A}"/>
              </a:ext>
            </a:extLst>
          </p:cNvPr>
          <p:cNvSpPr>
            <a:spLocks noGrp="1"/>
          </p:cNvSpPr>
          <p:nvPr>
            <p:ph type="ctrTitle"/>
          </p:nvPr>
        </p:nvSpPr>
        <p:spPr>
          <a:xfrm>
            <a:off x="2043113" y="1122363"/>
            <a:ext cx="5015823" cy="4287836"/>
          </a:xfrm>
        </p:spPr>
        <p:txBody>
          <a:bodyPr anchor="ctr">
            <a:normAutofit/>
          </a:bodyPr>
          <a:lstStyle/>
          <a:p>
            <a:pPr algn="r"/>
            <a:r>
              <a:rPr lang="it-IT" sz="3300" dirty="0"/>
              <a:t>L'impresa/cooperativa sociale dispone dei requisiti richiesti per la concessione di finanziamenti dagli enti pubblici e delle competenze per aderire ai bandi?</a:t>
            </a:r>
          </a:p>
        </p:txBody>
      </p:sp>
      <p:sp>
        <p:nvSpPr>
          <p:cNvPr id="4" name="CasellaDiTesto 3">
            <a:hlinkClick r:id="rId2" action="ppaction://hlinksldjump"/>
            <a:extLst>
              <a:ext uri="{FF2B5EF4-FFF2-40B4-BE49-F238E27FC236}">
                <a16:creationId xmlns:a16="http://schemas.microsoft.com/office/drawing/2014/main" id="{5A1D164A-21F0-4E71-BE45-5FCE93435475}"/>
              </a:ext>
            </a:extLst>
          </p:cNvPr>
          <p:cNvSpPr txBox="1"/>
          <p:nvPr/>
        </p:nvSpPr>
        <p:spPr>
          <a:xfrm>
            <a:off x="8730553" y="2252965"/>
            <a:ext cx="194806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rId3" action="ppaction://hlinksldjump"/>
            <a:extLst>
              <a:ext uri="{FF2B5EF4-FFF2-40B4-BE49-F238E27FC236}">
                <a16:creationId xmlns:a16="http://schemas.microsoft.com/office/drawing/2014/main" id="{2A45B998-8A1C-4345-A291-18B41FD16E12}"/>
              </a:ext>
            </a:extLst>
          </p:cNvPr>
          <p:cNvSpPr txBox="1"/>
          <p:nvPr/>
        </p:nvSpPr>
        <p:spPr>
          <a:xfrm>
            <a:off x="8730553" y="3758687"/>
            <a:ext cx="194806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t-IT" dirty="0"/>
              <a:t>No</a:t>
            </a:r>
            <a:endParaRPr lang="it-IT"/>
          </a:p>
        </p:txBody>
      </p:sp>
      <p:pic>
        <p:nvPicPr>
          <p:cNvPr id="67" name="Elemento grafico 66" descr="Scena extraurbana">
            <a:hlinkClick r:id="rId4" action="ppaction://hlinksldjump"/>
            <a:extLst>
              <a:ext uri="{FF2B5EF4-FFF2-40B4-BE49-F238E27FC236}">
                <a16:creationId xmlns:a16="http://schemas.microsoft.com/office/drawing/2014/main" id="{26896623-3A37-4CE0-AF51-5E5703FB2F8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489298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3E3DB5-5B4A-4EB2-B80A-FBAA245BE4EB}"/>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dei </a:t>
            </a:r>
            <a:r>
              <a:rPr lang="it-IT" sz="6000" b="1" dirty="0"/>
              <a:t>Versamenti fuori capitale</a:t>
            </a:r>
          </a:p>
        </p:txBody>
      </p:sp>
      <p:sp>
        <p:nvSpPr>
          <p:cNvPr id="3" name="Sottotitolo 2">
            <a:extLst>
              <a:ext uri="{FF2B5EF4-FFF2-40B4-BE49-F238E27FC236}">
                <a16:creationId xmlns:a16="http://schemas.microsoft.com/office/drawing/2014/main" id="{869772D7-1B35-426E-88ED-7226654D7B69}"/>
              </a:ext>
            </a:extLst>
          </p:cNvPr>
          <p:cNvSpPr>
            <a:spLocks noGrp="1"/>
          </p:cNvSpPr>
          <p:nvPr>
            <p:ph type="subTitle" idx="1"/>
          </p:nvPr>
        </p:nvSpPr>
        <p:spPr>
          <a:xfrm>
            <a:off x="1086041" y="2807803"/>
            <a:ext cx="2707937" cy="124239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fontScale="92500" lnSpcReduction="20000"/>
          </a:bodyPr>
          <a:lstStyle/>
          <a:p>
            <a:pPr algn="ctr"/>
            <a:endParaRPr lang="it-IT" sz="2000" dirty="0">
              <a:hlinkClick r:id="rId2" action="ppaction://hlinksldjump"/>
            </a:endParaRPr>
          </a:p>
          <a:p>
            <a:pPr algn="ctr"/>
            <a:r>
              <a:rPr lang="it-IT" sz="2000" dirty="0">
                <a:hlinkClick r:id="rId2" action="ppaction://hlinksldjump"/>
              </a:rPr>
              <a:t>Clicca qui per saperne di più</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8D88B4A0-4224-4C24-B48C-8E59FCEB92F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502552"/>
            <a:ext cx="780496" cy="780496"/>
          </a:xfrm>
          <a:prstGeom prst="rect">
            <a:avLst/>
          </a:prstGeom>
        </p:spPr>
      </p:pic>
    </p:spTree>
    <p:extLst>
      <p:ext uri="{BB962C8B-B14F-4D97-AF65-F5344CB8AC3E}">
        <p14:creationId xmlns:p14="http://schemas.microsoft.com/office/powerpoint/2010/main" val="617436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663050" y="-107870"/>
            <a:ext cx="9144000" cy="1052666"/>
          </a:xfrm>
        </p:spPr>
        <p:txBody>
          <a:bodyPr/>
          <a:lstStyle/>
          <a:p>
            <a:r>
              <a:rPr lang="it-IT" b="1" dirty="0"/>
              <a:t>Versamenti fuori capitale</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2980239392"/>
              </p:ext>
            </p:extLst>
          </p:nvPr>
        </p:nvGraphicFramePr>
        <p:xfrm>
          <a:off x="0" y="1103244"/>
          <a:ext cx="12191997" cy="5792525"/>
        </p:xfrm>
        <a:graphic>
          <a:graphicData uri="http://schemas.openxmlformats.org/drawingml/2006/table">
            <a:tbl>
              <a:tblPr firstRow="1" bandRow="1">
                <a:tableStyleId>{5C22544A-7EE6-4342-B048-85BDC9FD1C3A}</a:tableStyleId>
              </a:tblPr>
              <a:tblGrid>
                <a:gridCol w="2197737">
                  <a:extLst>
                    <a:ext uri="{9D8B030D-6E8A-4147-A177-3AD203B41FA5}">
                      <a16:colId xmlns:a16="http://schemas.microsoft.com/office/drawing/2014/main" val="1618652074"/>
                    </a:ext>
                  </a:extLst>
                </a:gridCol>
                <a:gridCol w="1533063">
                  <a:extLst>
                    <a:ext uri="{9D8B030D-6E8A-4147-A177-3AD203B41FA5}">
                      <a16:colId xmlns:a16="http://schemas.microsoft.com/office/drawing/2014/main" val="3735375489"/>
                    </a:ext>
                  </a:extLst>
                </a:gridCol>
                <a:gridCol w="1636330">
                  <a:extLst>
                    <a:ext uri="{9D8B030D-6E8A-4147-A177-3AD203B41FA5}">
                      <a16:colId xmlns:a16="http://schemas.microsoft.com/office/drawing/2014/main" val="3814768709"/>
                    </a:ext>
                  </a:extLst>
                </a:gridCol>
                <a:gridCol w="1391479">
                  <a:extLst>
                    <a:ext uri="{9D8B030D-6E8A-4147-A177-3AD203B41FA5}">
                      <a16:colId xmlns:a16="http://schemas.microsoft.com/office/drawing/2014/main" val="468344498"/>
                    </a:ext>
                  </a:extLst>
                </a:gridCol>
                <a:gridCol w="1702912">
                  <a:extLst>
                    <a:ext uri="{9D8B030D-6E8A-4147-A177-3AD203B41FA5}">
                      <a16:colId xmlns:a16="http://schemas.microsoft.com/office/drawing/2014/main" val="1996791313"/>
                    </a:ext>
                  </a:extLst>
                </a:gridCol>
                <a:gridCol w="1691965">
                  <a:extLst>
                    <a:ext uri="{9D8B030D-6E8A-4147-A177-3AD203B41FA5}">
                      <a16:colId xmlns:a16="http://schemas.microsoft.com/office/drawing/2014/main" val="3440649092"/>
                    </a:ext>
                  </a:extLst>
                </a:gridCol>
                <a:gridCol w="2038511">
                  <a:extLst>
                    <a:ext uri="{9D8B030D-6E8A-4147-A177-3AD203B41FA5}">
                      <a16:colId xmlns:a16="http://schemas.microsoft.com/office/drawing/2014/main" val="3779825280"/>
                    </a:ext>
                  </a:extLst>
                </a:gridCol>
              </a:tblGrid>
              <a:tr h="1150951">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4603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L'impresa sociale può ricevere dai soci dei versamenti che non rappresentano né un aumento di capitale sociale né un debito. Tali versamenti aumentano il patrimonio netto della società costituendo riserve di cui la società può disporre liberamente. </a:t>
                      </a:r>
                      <a:endParaRPr lang="it-IT" sz="1600" dirty="0"/>
                    </a:p>
                  </a:txBody>
                  <a:tcPr/>
                </a:tc>
                <a:tc>
                  <a:txBody>
                    <a:bodyPr/>
                    <a:lstStyle/>
                    <a:p>
                      <a:r>
                        <a:rPr lang="it-IT" sz="1600" kern="1200" dirty="0">
                          <a:effectLst/>
                        </a:rPr>
                        <a:t>Pagamenti: Non è previsto alcuna remunerazione per i soci nel caso di versamento fuori capitale.</a:t>
                      </a:r>
                    </a:p>
                    <a:p>
                      <a:r>
                        <a:rPr lang="it-IT" sz="1600" kern="1200" dirty="0">
                          <a:effectLst/>
                        </a:rPr>
                        <a:t>Rimborso: Non è previsto alcun obbligo di rimborso per i soci.</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La normativa di riferimento applicabile ai versamenti di capitale è quella che regola lo specifico tipo giuridico di ente e regolamentazione dettata dai singoli statuti. Per maggiori approfondimenti: disciplina contabile OIC 28. </a:t>
                      </a:r>
                    </a:p>
                    <a:p>
                      <a:endParaRPr lang="it-IT" sz="1600" dirty="0"/>
                    </a:p>
                  </a:txBody>
                  <a:tcPr/>
                </a:tc>
                <a:tc>
                  <a:txBody>
                    <a:bodyPr/>
                    <a:lstStyle/>
                    <a:p>
                      <a:r>
                        <a:rPr lang="it-IT" sz="1600" kern="1200" dirty="0">
                          <a:effectLst/>
                        </a:rPr>
                        <a:t>Tali versamenti sono generalmente utilizzati per coprire perdite presenti e/o future, per integrare il capitale sociale o aumentarlo in futuro in via preventiva. </a:t>
                      </a:r>
                    </a:p>
                    <a:p>
                      <a:r>
                        <a:rPr lang="it-IT" sz="1600" kern="1200" dirty="0">
                          <a:effectLst/>
                        </a:rPr>
                        <a:t> </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L’impresa entra in possesso della somma o bene e non ha alcun vincolo di utilizzo specifico. I versamenti dei soci possono essere utili soprattutto nelle fasi di difficoltà aziendale.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Con il versamento si perde ogni collegamento soggettivo con la somma o bene versata/o, incrementando indistintamente il patrimonio sociale. Per questa ragione i soci possono essere poco propensi ad un versamento del genere. </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Come evidenziato precedentemente, tale strumento è legato unicamente alle relazioni tra l'impresa ed i soci. Questa relazione, tramite lo statuto, regola tali rapporti e definisce le vie di applicazione. </a:t>
                      </a:r>
                    </a:p>
                    <a:p>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4E5F3CE9-FF08-430C-92AD-B540CC5AC6C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69997" y="164300"/>
            <a:ext cx="780496" cy="780496"/>
          </a:xfrm>
          <a:prstGeom prst="rect">
            <a:avLst/>
          </a:prstGeom>
        </p:spPr>
      </p:pic>
    </p:spTree>
    <p:extLst>
      <p:ext uri="{BB962C8B-B14F-4D97-AF65-F5344CB8AC3E}">
        <p14:creationId xmlns:p14="http://schemas.microsoft.com/office/powerpoint/2010/main" val="29603108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3E3DB5-5B4A-4EB2-B80A-FBAA245BE4EB}"/>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Prestito sociale</a:t>
            </a:r>
            <a:endParaRPr lang="it-IT" sz="6000" dirty="0"/>
          </a:p>
        </p:txBody>
      </p:sp>
      <p:sp>
        <p:nvSpPr>
          <p:cNvPr id="3" name="Sottotitolo 2">
            <a:extLst>
              <a:ext uri="{FF2B5EF4-FFF2-40B4-BE49-F238E27FC236}">
                <a16:creationId xmlns:a16="http://schemas.microsoft.com/office/drawing/2014/main" id="{869772D7-1B35-426E-88ED-7226654D7B69}"/>
              </a:ext>
            </a:extLst>
          </p:cNvPr>
          <p:cNvSpPr>
            <a:spLocks noGrp="1"/>
          </p:cNvSpPr>
          <p:nvPr>
            <p:ph type="subTitle" idx="1"/>
          </p:nvPr>
        </p:nvSpPr>
        <p:spPr>
          <a:xfrm>
            <a:off x="1086041" y="2807803"/>
            <a:ext cx="2707937" cy="124239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fontScale="92500" lnSpcReduction="20000"/>
          </a:bodyPr>
          <a:lstStyle/>
          <a:p>
            <a:pPr algn="ctr"/>
            <a:endParaRPr lang="it-IT" sz="2000" dirty="0">
              <a:hlinkClick r:id="rId2" action="ppaction://hlinksldjump"/>
            </a:endParaRPr>
          </a:p>
          <a:p>
            <a:pPr algn="ctr"/>
            <a:r>
              <a:rPr lang="it-IT" sz="2000" dirty="0">
                <a:hlinkClick r:id="rId2" action="ppaction://hlinksldjump"/>
              </a:rPr>
              <a:t>Clicca qui per saperne di più</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7528346E-4E6A-48C6-BFDD-83B0ADFD063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569504"/>
            <a:ext cx="780496" cy="780496"/>
          </a:xfrm>
          <a:prstGeom prst="rect">
            <a:avLst/>
          </a:prstGeom>
        </p:spPr>
      </p:pic>
    </p:spTree>
    <p:extLst>
      <p:ext uri="{BB962C8B-B14F-4D97-AF65-F5344CB8AC3E}">
        <p14:creationId xmlns:p14="http://schemas.microsoft.com/office/powerpoint/2010/main" val="35233391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521396" y="147380"/>
            <a:ext cx="9144000" cy="1052666"/>
          </a:xfrm>
        </p:spPr>
        <p:txBody>
          <a:bodyPr/>
          <a:lstStyle/>
          <a:p>
            <a:r>
              <a:rPr lang="it-IT" b="1" dirty="0"/>
              <a:t>Prestito sociale</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4150876305"/>
              </p:ext>
            </p:extLst>
          </p:nvPr>
        </p:nvGraphicFramePr>
        <p:xfrm>
          <a:off x="-2604" y="1125969"/>
          <a:ext cx="12192000" cy="5913120"/>
        </p:xfrm>
        <a:graphic>
          <a:graphicData uri="http://schemas.openxmlformats.org/drawingml/2006/table">
            <a:tbl>
              <a:tblPr firstRow="1" bandRow="1">
                <a:tableStyleId>{5C22544A-7EE6-4342-B048-85BDC9FD1C3A}</a:tableStyleId>
              </a:tblPr>
              <a:tblGrid>
                <a:gridCol w="2069960">
                  <a:extLst>
                    <a:ext uri="{9D8B030D-6E8A-4147-A177-3AD203B41FA5}">
                      <a16:colId xmlns:a16="http://schemas.microsoft.com/office/drawing/2014/main" val="1618652074"/>
                    </a:ext>
                  </a:extLst>
                </a:gridCol>
                <a:gridCol w="1473308">
                  <a:extLst>
                    <a:ext uri="{9D8B030D-6E8A-4147-A177-3AD203B41FA5}">
                      <a16:colId xmlns:a16="http://schemas.microsoft.com/office/drawing/2014/main" val="3735375489"/>
                    </a:ext>
                  </a:extLst>
                </a:gridCol>
                <a:gridCol w="1555748">
                  <a:extLst>
                    <a:ext uri="{9D8B030D-6E8A-4147-A177-3AD203B41FA5}">
                      <a16:colId xmlns:a16="http://schemas.microsoft.com/office/drawing/2014/main" val="3814768709"/>
                    </a:ext>
                  </a:extLst>
                </a:gridCol>
                <a:gridCol w="1330575">
                  <a:extLst>
                    <a:ext uri="{9D8B030D-6E8A-4147-A177-3AD203B41FA5}">
                      <a16:colId xmlns:a16="http://schemas.microsoft.com/office/drawing/2014/main" val="468344498"/>
                    </a:ext>
                  </a:extLst>
                </a:gridCol>
                <a:gridCol w="2031121">
                  <a:extLst>
                    <a:ext uri="{9D8B030D-6E8A-4147-A177-3AD203B41FA5}">
                      <a16:colId xmlns:a16="http://schemas.microsoft.com/office/drawing/2014/main" val="1996791313"/>
                    </a:ext>
                  </a:extLst>
                </a:gridCol>
                <a:gridCol w="1808703">
                  <a:extLst>
                    <a:ext uri="{9D8B030D-6E8A-4147-A177-3AD203B41FA5}">
                      <a16:colId xmlns:a16="http://schemas.microsoft.com/office/drawing/2014/main" val="3440649092"/>
                    </a:ext>
                  </a:extLst>
                </a:gridCol>
                <a:gridCol w="1922585">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Il prestito sociale è uno strumento di finanziamento per le cooperative (solo cooperative a mutualità prevalente o a mutualità non prevalente i cui statuti prevedano requisiti mutualistici). Si possono ricevere finanziamenti dai soci (da almeno tre mesi), sotto forma di debito,  fino ai tetti massimi stabiliti dal Ministero del Lavoro ed aggiornati periodicamente. </a:t>
                      </a:r>
                      <a:endParaRPr lang="it-IT" sz="1600" dirty="0"/>
                    </a:p>
                  </a:txBody>
                  <a:tcPr/>
                </a:tc>
                <a:tc>
                  <a:txBody>
                    <a:bodyPr/>
                    <a:lstStyle/>
                    <a:p>
                      <a:r>
                        <a:rPr lang="it-IT" sz="1600" kern="1200" dirty="0">
                          <a:effectLst/>
                        </a:rPr>
                        <a:t>Pagamenti: la remunerazione può essere al massimo pari alla remunerazione massima dei Buoni Fruttiferi postali, più il 2,5%.</a:t>
                      </a:r>
                    </a:p>
                    <a:p>
                      <a:r>
                        <a:rPr lang="it-IT" sz="1600" kern="1200" dirty="0">
                          <a:effectLst/>
                        </a:rPr>
                        <a:t>Rimborso: il socio prestatore può chiedere la restituzione in qualunque momento, poiché privo di scadenza.</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Riferimenti normativi: art. 12 della Legge n. 127 del 1971; art. 13 del DPR n. 601 del 1973 modificato dall’art. 10 della Legge n. 59 del 1992; comma 6° dell’art. 21 della Legge n. 59 del 1992; decreti di aggiornamento parametri del Ministero del Lavoro.</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La principale finalità di questa fonte interna è la raccolta di finanziamento dai soci della cooperativa. </a:t>
                      </a:r>
                    </a:p>
                    <a:p>
                      <a:endParaRPr lang="it-IT" dirty="0"/>
                    </a:p>
                  </a:txBody>
                  <a:tcPr/>
                </a:tc>
                <a:tc>
                  <a:txBody>
                    <a:bodyPr/>
                    <a:lstStyle/>
                    <a:p>
                      <a:r>
                        <a:rPr lang="it-IT" sz="1600" kern="1200" dirty="0">
                          <a:effectLst/>
                        </a:rPr>
                        <a:t>I soci diventano debitori e, nonostante ci si rivolga ai soci, il livello di indebitamento, e quindi la probabilità di insolvenza, aumenta. Un’elevata leva finanziaria è sintomo di maggior rischio e maggiore difficoltà nell’accedere ad altri possibili finanziamenti, come ad esempio da parte delle banche.</a:t>
                      </a:r>
                      <a:endParaRPr lang="it-IT" sz="1600" dirty="0"/>
                    </a:p>
                  </a:txBody>
                  <a:tcPr/>
                </a:tc>
                <a:tc>
                  <a:txBody>
                    <a:bodyPr/>
                    <a:lstStyle/>
                    <a:p>
                      <a:r>
                        <a:rPr lang="it-IT" sz="1600" kern="1200" dirty="0">
                          <a:effectLst/>
                        </a:rPr>
                        <a:t>I soci aumentano la loro esposizione nei confronti della cooperativa. Possono, però, ottenere agevolazioni fiscali rispetto ad altri investimenti, soprattutto se le cooperative non superano alcuni parametri dimensionali. </a:t>
                      </a:r>
                      <a:endParaRPr lang="it-IT" sz="1600" dirty="0"/>
                    </a:p>
                  </a:txBody>
                  <a:tcPr/>
                </a:tc>
                <a:tc>
                  <a:txBody>
                    <a:bodyPr/>
                    <a:lstStyle/>
                    <a:p>
                      <a:r>
                        <a:rPr lang="it-IT" sz="1600" kern="1200" dirty="0">
                          <a:effectLst/>
                        </a:rPr>
                        <a:t>Il prestito sociale è legato unicamente alla relazione tra la cooperativa ed i soci.</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82E252B9-DC2D-4729-9AB0-A8E37F03E24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37148" y="283465"/>
            <a:ext cx="780496" cy="780496"/>
          </a:xfrm>
          <a:prstGeom prst="rect">
            <a:avLst/>
          </a:prstGeom>
        </p:spPr>
      </p:pic>
    </p:spTree>
    <p:extLst>
      <p:ext uri="{BB962C8B-B14F-4D97-AF65-F5344CB8AC3E}">
        <p14:creationId xmlns:p14="http://schemas.microsoft.com/office/powerpoint/2010/main" val="18839486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3E3DB5-5B4A-4EB2-B80A-FBAA245BE4EB}"/>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dell’</a:t>
            </a:r>
            <a:r>
              <a:rPr lang="it-IT" sz="6000" b="1" dirty="0"/>
              <a:t>Aumento di capitale di sociale</a:t>
            </a:r>
          </a:p>
        </p:txBody>
      </p:sp>
      <p:sp>
        <p:nvSpPr>
          <p:cNvPr id="3" name="Sottotitolo 2">
            <a:extLst>
              <a:ext uri="{FF2B5EF4-FFF2-40B4-BE49-F238E27FC236}">
                <a16:creationId xmlns:a16="http://schemas.microsoft.com/office/drawing/2014/main" id="{869772D7-1B35-426E-88ED-7226654D7B69}"/>
              </a:ext>
            </a:extLst>
          </p:cNvPr>
          <p:cNvSpPr>
            <a:spLocks noGrp="1"/>
          </p:cNvSpPr>
          <p:nvPr>
            <p:ph type="subTitle" idx="1"/>
          </p:nvPr>
        </p:nvSpPr>
        <p:spPr>
          <a:xfrm>
            <a:off x="1086041" y="2807803"/>
            <a:ext cx="2707937" cy="124239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fontScale="92500" lnSpcReduction="20000"/>
          </a:bodyPr>
          <a:lstStyle/>
          <a:p>
            <a:pPr algn="ctr"/>
            <a:endParaRPr lang="it-IT" sz="2000" dirty="0">
              <a:hlinkClick r:id="rId2" action="ppaction://hlinksldjump"/>
            </a:endParaRPr>
          </a:p>
          <a:p>
            <a:pPr algn="ctr"/>
            <a:r>
              <a:rPr lang="it-IT" sz="2000" dirty="0">
                <a:hlinkClick r:id="rId2" action="ppaction://hlinksldjump"/>
              </a:rPr>
              <a:t>Clicca qui per saperne di più</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E954A3E4-61CF-459E-9941-882A6AC1C12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502552"/>
            <a:ext cx="780496" cy="780496"/>
          </a:xfrm>
          <a:prstGeom prst="rect">
            <a:avLst/>
          </a:prstGeom>
        </p:spPr>
      </p:pic>
    </p:spTree>
    <p:extLst>
      <p:ext uri="{BB962C8B-B14F-4D97-AF65-F5344CB8AC3E}">
        <p14:creationId xmlns:p14="http://schemas.microsoft.com/office/powerpoint/2010/main" val="618205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65F82-7AB9-4FF3-8DE8-39A7745A6947}"/>
              </a:ext>
            </a:extLst>
          </p:cNvPr>
          <p:cNvSpPr>
            <a:spLocks noGrp="1"/>
          </p:cNvSpPr>
          <p:nvPr>
            <p:ph type="ctrTitle"/>
          </p:nvPr>
        </p:nvSpPr>
        <p:spPr>
          <a:xfrm>
            <a:off x="2927696" y="1181998"/>
            <a:ext cx="4527929" cy="4287836"/>
          </a:xfrm>
        </p:spPr>
        <p:txBody>
          <a:bodyPr anchor="ctr">
            <a:normAutofit/>
          </a:bodyPr>
          <a:lstStyle/>
          <a:p>
            <a:pPr algn="r"/>
            <a:r>
              <a:rPr lang="it-IT" sz="5600" dirty="0"/>
              <a:t>Disponibilità dei soci a nuovi versamenti?</a:t>
            </a:r>
          </a:p>
        </p:txBody>
      </p:sp>
      <p:sp>
        <p:nvSpPr>
          <p:cNvPr id="3" name="Sottotitolo 2">
            <a:extLst>
              <a:ext uri="{FF2B5EF4-FFF2-40B4-BE49-F238E27FC236}">
                <a16:creationId xmlns:a16="http://schemas.microsoft.com/office/drawing/2014/main" id="{01EABE24-BB95-45D9-B781-71CA75EA4ABF}"/>
              </a:ext>
            </a:extLst>
          </p:cNvPr>
          <p:cNvSpPr>
            <a:spLocks noGrp="1"/>
          </p:cNvSpPr>
          <p:nvPr>
            <p:ph type="subTitle" idx="1"/>
          </p:nvPr>
        </p:nvSpPr>
        <p:spPr>
          <a:xfrm>
            <a:off x="2586038" y="5246824"/>
            <a:ext cx="9020173" cy="1193664"/>
          </a:xfrm>
        </p:spPr>
        <p:txBody>
          <a:bodyPr anchor="ctr">
            <a:normAutofit/>
          </a:bodyPr>
          <a:lstStyle/>
          <a:p>
            <a:r>
              <a:rPr lang="it-IT" sz="2400" i="1" cap="none" dirty="0"/>
              <a:t>Si chiede se gli attuali soci dell'impresa/cooperativa sono disponibili a fare nuovi versamenti di propria tasca all'azienda.</a:t>
            </a:r>
          </a:p>
        </p:txBody>
      </p:sp>
      <p:sp>
        <p:nvSpPr>
          <p:cNvPr id="4" name="CasellaDiTesto 3">
            <a:hlinkClick r:id="rId2" action="ppaction://hlinksldjump"/>
            <a:extLst>
              <a:ext uri="{FF2B5EF4-FFF2-40B4-BE49-F238E27FC236}">
                <a16:creationId xmlns:a16="http://schemas.microsoft.com/office/drawing/2014/main" id="{298770F5-8C1C-499D-92E1-85025100B6E8}"/>
              </a:ext>
            </a:extLst>
          </p:cNvPr>
          <p:cNvSpPr txBox="1"/>
          <p:nvPr/>
        </p:nvSpPr>
        <p:spPr>
          <a:xfrm>
            <a:off x="8555114" y="1837158"/>
            <a:ext cx="224013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rId3" action="ppaction://hlinksldjump"/>
            <a:extLst>
              <a:ext uri="{FF2B5EF4-FFF2-40B4-BE49-F238E27FC236}">
                <a16:creationId xmlns:a16="http://schemas.microsoft.com/office/drawing/2014/main" id="{89562629-37AF-44BD-B2BC-F8B3D5204B99}"/>
              </a:ext>
            </a:extLst>
          </p:cNvPr>
          <p:cNvSpPr txBox="1"/>
          <p:nvPr/>
        </p:nvSpPr>
        <p:spPr>
          <a:xfrm>
            <a:off x="8555114" y="3244334"/>
            <a:ext cx="224013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spcAft>
                <a:spcPts val="600"/>
              </a:spcAft>
            </a:pPr>
            <a:r>
              <a:rPr lang="it-IT" dirty="0"/>
              <a:t>No</a:t>
            </a:r>
            <a:endParaRPr lang="it-IT"/>
          </a:p>
        </p:txBody>
      </p:sp>
      <p:pic>
        <p:nvPicPr>
          <p:cNvPr id="6" name="Elemento grafico 5" descr="Scena extraurbana">
            <a:hlinkClick r:id="rId4" action="ppaction://hlinksldjump"/>
            <a:extLst>
              <a:ext uri="{FF2B5EF4-FFF2-40B4-BE49-F238E27FC236}">
                <a16:creationId xmlns:a16="http://schemas.microsoft.com/office/drawing/2014/main" id="{81481585-AA30-4DD7-BD5F-1382B07395D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464282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524000" y="338299"/>
            <a:ext cx="9144000" cy="767020"/>
          </a:xfrm>
        </p:spPr>
        <p:txBody>
          <a:bodyPr>
            <a:normAutofit fontScale="90000"/>
          </a:bodyPr>
          <a:lstStyle/>
          <a:p>
            <a:r>
              <a:rPr lang="it-IT" b="1" dirty="0"/>
              <a:t>Aumento di capitale di sociale</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4203110093"/>
              </p:ext>
            </p:extLst>
          </p:nvPr>
        </p:nvGraphicFramePr>
        <p:xfrm>
          <a:off x="0" y="1105318"/>
          <a:ext cx="12192000" cy="5752681"/>
        </p:xfrm>
        <a:graphic>
          <a:graphicData uri="http://schemas.openxmlformats.org/drawingml/2006/table">
            <a:tbl>
              <a:tblPr firstRow="1" bandRow="1">
                <a:tableStyleId>{5C22544A-7EE6-4342-B048-85BDC9FD1C3A}</a:tableStyleId>
              </a:tblPr>
              <a:tblGrid>
                <a:gridCol w="1728316">
                  <a:extLst>
                    <a:ext uri="{9D8B030D-6E8A-4147-A177-3AD203B41FA5}">
                      <a16:colId xmlns:a16="http://schemas.microsoft.com/office/drawing/2014/main" val="1618652074"/>
                    </a:ext>
                  </a:extLst>
                </a:gridCol>
                <a:gridCol w="1416818">
                  <a:extLst>
                    <a:ext uri="{9D8B030D-6E8A-4147-A177-3AD203B41FA5}">
                      <a16:colId xmlns:a16="http://schemas.microsoft.com/office/drawing/2014/main" val="3735375489"/>
                    </a:ext>
                  </a:extLst>
                </a:gridCol>
                <a:gridCol w="2069961">
                  <a:extLst>
                    <a:ext uri="{9D8B030D-6E8A-4147-A177-3AD203B41FA5}">
                      <a16:colId xmlns:a16="http://schemas.microsoft.com/office/drawing/2014/main" val="3814768709"/>
                    </a:ext>
                  </a:extLst>
                </a:gridCol>
                <a:gridCol w="1818751">
                  <a:extLst>
                    <a:ext uri="{9D8B030D-6E8A-4147-A177-3AD203B41FA5}">
                      <a16:colId xmlns:a16="http://schemas.microsoft.com/office/drawing/2014/main" val="468344498"/>
                    </a:ext>
                  </a:extLst>
                </a:gridCol>
                <a:gridCol w="1537398">
                  <a:extLst>
                    <a:ext uri="{9D8B030D-6E8A-4147-A177-3AD203B41FA5}">
                      <a16:colId xmlns:a16="http://schemas.microsoft.com/office/drawing/2014/main" val="1996791313"/>
                    </a:ext>
                  </a:extLst>
                </a:gridCol>
                <a:gridCol w="1919235">
                  <a:extLst>
                    <a:ext uri="{9D8B030D-6E8A-4147-A177-3AD203B41FA5}">
                      <a16:colId xmlns:a16="http://schemas.microsoft.com/office/drawing/2014/main" val="3440649092"/>
                    </a:ext>
                  </a:extLst>
                </a:gridCol>
                <a:gridCol w="1701521">
                  <a:extLst>
                    <a:ext uri="{9D8B030D-6E8A-4147-A177-3AD203B41FA5}">
                      <a16:colId xmlns:a16="http://schemas.microsoft.com/office/drawing/2014/main" val="3779825280"/>
                    </a:ext>
                  </a:extLst>
                </a:gridCol>
              </a:tblGrid>
              <a:tr h="1199757">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4552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Gli aumenti di capitale possono essere gratuiti o a pagamento. I primi si ottengono tramite imputazione a capitale sociale delle riserve disponibili (non vincolate). I secondi si ottengono mediante l'apporto di nuovi conferimenti dei soci. </a:t>
                      </a:r>
                    </a:p>
                    <a:p>
                      <a:endParaRPr lang="it-IT" dirty="0"/>
                    </a:p>
                  </a:txBody>
                  <a:tcPr/>
                </a:tc>
                <a:tc>
                  <a:txBody>
                    <a:bodyPr/>
                    <a:lstStyle/>
                    <a:p>
                      <a:r>
                        <a:rPr lang="it-IT" sz="1600" kern="1200" dirty="0">
                          <a:effectLst/>
                        </a:rPr>
                        <a:t>L'aumento di capitale può essere eseguito solo se tutte le azioni preesistenti sono state liberate, cioè se i conferimenti legati a tali azioni sono stati effettivamente versati dai soci. </a:t>
                      </a:r>
                    </a:p>
                    <a:p>
                      <a:endParaRPr lang="it-IT" dirty="0"/>
                    </a:p>
                  </a:txBody>
                  <a:tcPr/>
                </a:tc>
                <a:tc>
                  <a:txBody>
                    <a:bodyPr/>
                    <a:lstStyle/>
                    <a:p>
                      <a:r>
                        <a:rPr lang="it-IT" sz="1600" kern="1200" dirty="0">
                          <a:effectLst/>
                        </a:rPr>
                        <a:t>Il quadro normativo: le modifiche dello statuto artt. 2436 – 2447 c.c. per imprese sociali costituite in forme giuridiche che prevedono un capitale sociale; per le imprese sociali costituite in forme giuridiche che non prevedono capitale, il relativo aumento deve essere previsto e disciplinato dallo Statuto o dalle leggi speciali.</a:t>
                      </a:r>
                      <a:endParaRPr lang="it-IT" dirty="0"/>
                    </a:p>
                  </a:txBody>
                  <a:tcPr/>
                </a:tc>
                <a:tc>
                  <a:txBody>
                    <a:bodyPr/>
                    <a:lstStyle/>
                    <a:p>
                      <a:r>
                        <a:rPr lang="it-IT" sz="1600" dirty="0"/>
                        <a:t>L'aumento di capitale a pagamento, oltre a costituire un mezzo di raccolta di risorse, rafforza il profilo patrimoniale dell'impresa riducendo la leva finanziaria, data dal rapporto tra i debiti in essere nello stato patrimoniale dell’impresa e l’equity, che nel seguente caso è data in aumento. </a:t>
                      </a:r>
                    </a:p>
                  </a:txBody>
                  <a:tcPr/>
                </a:tc>
                <a:tc>
                  <a:txBody>
                    <a:bodyPr/>
                    <a:lstStyle/>
                    <a:p>
                      <a:r>
                        <a:rPr lang="it-IT" sz="1600" kern="1200" dirty="0">
                          <a:effectLst/>
                        </a:rPr>
                        <a:t>La società aumenta il proprio capitale grazie ai nuovi conferimenti. Questo consente all'impresa di avere un profilo di rischio più basso ed essere quindi più appetibile per altri tipi di finanziamento a titolo di debito. </a:t>
                      </a:r>
                      <a:endParaRPr lang="it-IT" sz="1600" dirty="0"/>
                    </a:p>
                  </a:txBody>
                  <a:tcPr/>
                </a:tc>
                <a:tc>
                  <a:txBody>
                    <a:bodyPr/>
                    <a:lstStyle/>
                    <a:p>
                      <a:r>
                        <a:rPr lang="it-IT" sz="1600" kern="1200" dirty="0">
                          <a:effectLst/>
                        </a:rPr>
                        <a:t>Fornire nuove risorse significa per i soci aumentare l'esposizione e quindi il rischio sopportato singolarmente, tuttavia, con la crescita dell'impresa ed in momenti di difficoltà finanziaria, gli aumenti di capitale sono necessari in via previsionale per superare crisi che si potrebbero manifestare.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Gli aumenti di capitale sono legati unicamente alla relazione tra l'impresa ed i soci. </a:t>
                      </a:r>
                    </a:p>
                    <a:p>
                      <a:endParaRPr lang="it-IT"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B7E78AC5-BB26-490E-AE01-37C3992EB8D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79562" y="209185"/>
            <a:ext cx="780496" cy="780496"/>
          </a:xfrm>
          <a:prstGeom prst="rect">
            <a:avLst/>
          </a:prstGeom>
        </p:spPr>
      </p:pic>
    </p:spTree>
    <p:extLst>
      <p:ext uri="{BB962C8B-B14F-4D97-AF65-F5344CB8AC3E}">
        <p14:creationId xmlns:p14="http://schemas.microsoft.com/office/powerpoint/2010/main" val="33023750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3E3DB5-5B4A-4EB2-B80A-FBAA245BE4EB}"/>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Capitale mezzanino</a:t>
            </a:r>
            <a:endParaRPr lang="it-IT" sz="6000" dirty="0"/>
          </a:p>
        </p:txBody>
      </p:sp>
      <p:sp>
        <p:nvSpPr>
          <p:cNvPr id="3" name="Sottotitolo 2">
            <a:extLst>
              <a:ext uri="{FF2B5EF4-FFF2-40B4-BE49-F238E27FC236}">
                <a16:creationId xmlns:a16="http://schemas.microsoft.com/office/drawing/2014/main" id="{869772D7-1B35-426E-88ED-7226654D7B69}"/>
              </a:ext>
            </a:extLst>
          </p:cNvPr>
          <p:cNvSpPr>
            <a:spLocks noGrp="1"/>
          </p:cNvSpPr>
          <p:nvPr>
            <p:ph type="subTitle" idx="1"/>
          </p:nvPr>
        </p:nvSpPr>
        <p:spPr>
          <a:xfrm>
            <a:off x="1086041" y="2807803"/>
            <a:ext cx="2707937" cy="124239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fontScale="92500" lnSpcReduction="20000"/>
          </a:bodyPr>
          <a:lstStyle/>
          <a:p>
            <a:pPr algn="ctr"/>
            <a:endParaRPr lang="it-IT" sz="2000" dirty="0">
              <a:hlinkClick r:id="rId2" action="ppaction://hlinksldjump"/>
            </a:endParaRPr>
          </a:p>
          <a:p>
            <a:pPr algn="ctr"/>
            <a:r>
              <a:rPr lang="it-IT" sz="2000" dirty="0">
                <a:hlinkClick r:id="rId2" action="ppaction://hlinksldjump"/>
              </a:rPr>
              <a:t>Clicca qui per saperne di più</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4745B7B3-1FC9-4F01-9640-E6DDB526041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569504"/>
            <a:ext cx="780496" cy="780496"/>
          </a:xfrm>
          <a:prstGeom prst="rect">
            <a:avLst/>
          </a:prstGeom>
        </p:spPr>
      </p:pic>
    </p:spTree>
    <p:extLst>
      <p:ext uri="{BB962C8B-B14F-4D97-AF65-F5344CB8AC3E}">
        <p14:creationId xmlns:p14="http://schemas.microsoft.com/office/powerpoint/2010/main" val="224108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90834" y="0"/>
            <a:ext cx="9144000" cy="1052666"/>
          </a:xfrm>
        </p:spPr>
        <p:txBody>
          <a:bodyPr/>
          <a:lstStyle/>
          <a:p>
            <a:r>
              <a:rPr lang="it-IT" b="1" dirty="0"/>
              <a:t>Capitale mezzanino</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2256434673"/>
              </p:ext>
            </p:extLst>
          </p:nvPr>
        </p:nvGraphicFramePr>
        <p:xfrm>
          <a:off x="1" y="1052666"/>
          <a:ext cx="12191999" cy="6116313"/>
        </p:xfrm>
        <a:graphic>
          <a:graphicData uri="http://schemas.openxmlformats.org/drawingml/2006/table">
            <a:tbl>
              <a:tblPr firstRow="1" bandRow="1">
                <a:tableStyleId>{5C22544A-7EE6-4342-B048-85BDC9FD1C3A}</a:tableStyleId>
              </a:tblPr>
              <a:tblGrid>
                <a:gridCol w="1278383">
                  <a:extLst>
                    <a:ext uri="{9D8B030D-6E8A-4147-A177-3AD203B41FA5}">
                      <a16:colId xmlns:a16="http://schemas.microsoft.com/office/drawing/2014/main" val="1618652074"/>
                    </a:ext>
                  </a:extLst>
                </a:gridCol>
                <a:gridCol w="3071674">
                  <a:extLst>
                    <a:ext uri="{9D8B030D-6E8A-4147-A177-3AD203B41FA5}">
                      <a16:colId xmlns:a16="http://schemas.microsoft.com/office/drawing/2014/main" val="3735375489"/>
                    </a:ext>
                  </a:extLst>
                </a:gridCol>
                <a:gridCol w="1269507">
                  <a:extLst>
                    <a:ext uri="{9D8B030D-6E8A-4147-A177-3AD203B41FA5}">
                      <a16:colId xmlns:a16="http://schemas.microsoft.com/office/drawing/2014/main" val="3814768709"/>
                    </a:ext>
                  </a:extLst>
                </a:gridCol>
                <a:gridCol w="1003177">
                  <a:extLst>
                    <a:ext uri="{9D8B030D-6E8A-4147-A177-3AD203B41FA5}">
                      <a16:colId xmlns:a16="http://schemas.microsoft.com/office/drawing/2014/main" val="468344498"/>
                    </a:ext>
                  </a:extLst>
                </a:gridCol>
                <a:gridCol w="1882066">
                  <a:extLst>
                    <a:ext uri="{9D8B030D-6E8A-4147-A177-3AD203B41FA5}">
                      <a16:colId xmlns:a16="http://schemas.microsoft.com/office/drawing/2014/main" val="1996791313"/>
                    </a:ext>
                  </a:extLst>
                </a:gridCol>
                <a:gridCol w="1704512">
                  <a:extLst>
                    <a:ext uri="{9D8B030D-6E8A-4147-A177-3AD203B41FA5}">
                      <a16:colId xmlns:a16="http://schemas.microsoft.com/office/drawing/2014/main" val="3440649092"/>
                    </a:ext>
                  </a:extLst>
                </a:gridCol>
                <a:gridCol w="1982680">
                  <a:extLst>
                    <a:ext uri="{9D8B030D-6E8A-4147-A177-3AD203B41FA5}">
                      <a16:colId xmlns:a16="http://schemas.microsoft.com/office/drawing/2014/main" val="3779825280"/>
                    </a:ext>
                  </a:extLst>
                </a:gridCol>
              </a:tblGrid>
              <a:tr h="1148073">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559025">
                <a:tc>
                  <a:txBody>
                    <a:bodyPr/>
                    <a:lstStyle/>
                    <a:p>
                      <a:r>
                        <a:rPr lang="it-IT" sz="1600" kern="1200" dirty="0">
                          <a:effectLst/>
                        </a:rPr>
                        <a:t>Combina i due elementi di debito ed equity, fornendo pagamenti d’interesse collegati ai profitti dell’impresa.</a:t>
                      </a:r>
                      <a:endParaRPr lang="it-IT" sz="1600" dirty="0"/>
                    </a:p>
                  </a:txBody>
                  <a:tcPr/>
                </a:tc>
                <a:tc>
                  <a:txBody>
                    <a:bodyPr/>
                    <a:lstStyle/>
                    <a:p>
                      <a:r>
                        <a:rPr lang="it-IT" sz="1600" kern="1200" dirty="0">
                          <a:effectLst/>
                        </a:rPr>
                        <a:t>Il prestito mezzanino si compone di due parti. La prima è caratterizzata da un classico prestito bancario. Il tasso d’interesse applicato al finanziamento dipende dal rating dell’azienda: più alto è il rating, più contenuto sarà il saggio di restituzione (tasso che può essere fisso o variabile, ad esempio indicizzato, come l'Euribor); il periodo di restituzione, la duration, è di solito pari a 5 anni. La seconda parte riguarda un prestito bancario con una modalità di restituzione del capitale in un’unica soluzione (bullet) dopo circa 5 anni dall’ottenimento del finanziamento.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Riferimenti normativi: </a:t>
                      </a:r>
                      <a:r>
                        <a:rPr lang="it-IT" sz="1600" kern="1200" dirty="0">
                          <a:effectLst/>
                        </a:rPr>
                        <a:t>artt. 1813 e segg. del Codice Civile; Testo Unico in materia bancaria e creditizia (D. Lgs. 01/09/1993, n. 385); Decreto del 30 aprile 2019, che nell'Art. 1, paragrafo i. </a:t>
                      </a:r>
                      <a:endParaRPr lang="it-IT" dirty="0"/>
                    </a:p>
                  </a:txBody>
                  <a:tcPr/>
                </a:tc>
                <a:tc>
                  <a:txBody>
                    <a:bodyPr/>
                    <a:lstStyle/>
                    <a:p>
                      <a:r>
                        <a:rPr lang="it-IT" sz="1600" kern="1200" dirty="0">
                          <a:effectLst/>
                        </a:rPr>
                        <a:t>La principale finalità è quella di fornire prestiti più flessibili alle imprese.</a:t>
                      </a:r>
                      <a:endParaRPr lang="it-IT" sz="1600" dirty="0"/>
                    </a:p>
                  </a:txBody>
                  <a:tcPr/>
                </a:tc>
                <a:tc>
                  <a:txBody>
                    <a:bodyPr/>
                    <a:lstStyle/>
                    <a:p>
                      <a:r>
                        <a:rPr lang="it-IT" sz="1600" kern="1200" dirty="0">
                          <a:effectLst/>
                        </a:rPr>
                        <a:t>È uno strumento ideale per imprese ad elevato fabbisogno finanziario, ad esempio se si trovano in una fase di sviluppo o di espansione.</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La banca ha il vantaggio di avere tassi d'interesse più alti rispetto al prestito tradizionale. È più rischioso rispetto ai prestiti tradizionali, ma ciò viene compensato con maggiori tassi di interesse e con le procedure di due diligence, i covenant e la valutazione del business plan dell'azienda. </a:t>
                      </a:r>
                    </a:p>
                    <a:p>
                      <a:endParaRPr lang="it-IT" sz="1600" dirty="0"/>
                    </a:p>
                  </a:txBody>
                  <a:tcPr/>
                </a:tc>
                <a:tc>
                  <a:txBody>
                    <a:bodyPr/>
                    <a:lstStyle/>
                    <a:p>
                      <a:r>
                        <a:rPr lang="it-IT" sz="1600" kern="1200" dirty="0">
                          <a:effectLst/>
                        </a:rPr>
                        <a:t>Il debito mezzanino viene emesso generalmente tramite collocamento privato.</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064F6842-5A4B-40C3-A31F-F9BE0D52A75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45171" y="136085"/>
            <a:ext cx="780496" cy="780496"/>
          </a:xfrm>
          <a:prstGeom prst="rect">
            <a:avLst/>
          </a:prstGeom>
        </p:spPr>
      </p:pic>
    </p:spTree>
    <p:extLst>
      <p:ext uri="{BB962C8B-B14F-4D97-AF65-F5344CB8AC3E}">
        <p14:creationId xmlns:p14="http://schemas.microsoft.com/office/powerpoint/2010/main" val="1122680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12FAFC-FB81-400B-A841-F9CA73CE6C2C}"/>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Capitale ibrido</a:t>
            </a:r>
          </a:p>
        </p:txBody>
      </p:sp>
      <p:sp>
        <p:nvSpPr>
          <p:cNvPr id="3" name="Sottotitolo 2">
            <a:extLst>
              <a:ext uri="{FF2B5EF4-FFF2-40B4-BE49-F238E27FC236}">
                <a16:creationId xmlns:a16="http://schemas.microsoft.com/office/drawing/2014/main" id="{7B8AEDAC-0852-42A1-B528-6663283958C1}"/>
              </a:ext>
            </a:extLst>
          </p:cNvPr>
          <p:cNvSpPr>
            <a:spLocks noGrp="1"/>
          </p:cNvSpPr>
          <p:nvPr>
            <p:ph type="subTitle" idx="1"/>
          </p:nvPr>
        </p:nvSpPr>
        <p:spPr>
          <a:xfrm>
            <a:off x="1086041" y="2644359"/>
            <a:ext cx="2707937" cy="1569280"/>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p>
            <a:pPr algn="ctr"/>
            <a:r>
              <a:rPr lang="it-IT" sz="2000" dirty="0">
                <a:hlinkClick r:id="rId2" action="ppaction://hlinksldjump"/>
              </a:rPr>
              <a:t>Clicca qui per saperne di più</a:t>
            </a: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D69F12F3-F6CB-4F0C-8303-36B8074A21A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72623" y="5644866"/>
            <a:ext cx="780496" cy="780496"/>
          </a:xfrm>
          <a:prstGeom prst="rect">
            <a:avLst/>
          </a:prstGeom>
        </p:spPr>
      </p:pic>
    </p:spTree>
    <p:extLst>
      <p:ext uri="{BB962C8B-B14F-4D97-AF65-F5344CB8AC3E}">
        <p14:creationId xmlns:p14="http://schemas.microsoft.com/office/powerpoint/2010/main" val="4233182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106750" y="0"/>
            <a:ext cx="9144000" cy="1052666"/>
          </a:xfrm>
        </p:spPr>
        <p:txBody>
          <a:bodyPr/>
          <a:lstStyle/>
          <a:p>
            <a:r>
              <a:rPr lang="it-IT" b="1" dirty="0"/>
              <a:t>Capitale ibrido</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2191350359"/>
              </p:ext>
            </p:extLst>
          </p:nvPr>
        </p:nvGraphicFramePr>
        <p:xfrm>
          <a:off x="12094" y="1242873"/>
          <a:ext cx="12179906" cy="5882640"/>
        </p:xfrm>
        <a:graphic>
          <a:graphicData uri="http://schemas.openxmlformats.org/drawingml/2006/table">
            <a:tbl>
              <a:tblPr firstRow="1" bandRow="1">
                <a:tableStyleId>{5C22544A-7EE6-4342-B048-85BDC9FD1C3A}</a:tableStyleId>
              </a:tblPr>
              <a:tblGrid>
                <a:gridCol w="1443844">
                  <a:extLst>
                    <a:ext uri="{9D8B030D-6E8A-4147-A177-3AD203B41FA5}">
                      <a16:colId xmlns:a16="http://schemas.microsoft.com/office/drawing/2014/main" val="1618652074"/>
                    </a:ext>
                  </a:extLst>
                </a:gridCol>
                <a:gridCol w="1500326">
                  <a:extLst>
                    <a:ext uri="{9D8B030D-6E8A-4147-A177-3AD203B41FA5}">
                      <a16:colId xmlns:a16="http://schemas.microsoft.com/office/drawing/2014/main" val="3735375489"/>
                    </a:ext>
                  </a:extLst>
                </a:gridCol>
                <a:gridCol w="2263806">
                  <a:extLst>
                    <a:ext uri="{9D8B030D-6E8A-4147-A177-3AD203B41FA5}">
                      <a16:colId xmlns:a16="http://schemas.microsoft.com/office/drawing/2014/main" val="3814768709"/>
                    </a:ext>
                  </a:extLst>
                </a:gridCol>
                <a:gridCol w="1287262">
                  <a:extLst>
                    <a:ext uri="{9D8B030D-6E8A-4147-A177-3AD203B41FA5}">
                      <a16:colId xmlns:a16="http://schemas.microsoft.com/office/drawing/2014/main" val="468344498"/>
                    </a:ext>
                  </a:extLst>
                </a:gridCol>
                <a:gridCol w="1766656">
                  <a:extLst>
                    <a:ext uri="{9D8B030D-6E8A-4147-A177-3AD203B41FA5}">
                      <a16:colId xmlns:a16="http://schemas.microsoft.com/office/drawing/2014/main" val="1996791313"/>
                    </a:ext>
                  </a:extLst>
                </a:gridCol>
                <a:gridCol w="1970843">
                  <a:extLst>
                    <a:ext uri="{9D8B030D-6E8A-4147-A177-3AD203B41FA5}">
                      <a16:colId xmlns:a16="http://schemas.microsoft.com/office/drawing/2014/main" val="3440649092"/>
                    </a:ext>
                  </a:extLst>
                </a:gridCol>
                <a:gridCol w="1947169">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Il termine "capitale ibrido" indica una famiglia di strumenti finanziari, non uno strumento particolare. Esistono molti strumenti finanziari ibridi, pertanto la durata, i pagamenti e il rimborso dipendono dallo specifico strumento. </a:t>
                      </a:r>
                      <a:endParaRPr lang="it-IT" sz="1600" dirty="0"/>
                    </a:p>
                  </a:txBody>
                  <a:tcPr/>
                </a:tc>
                <a:tc>
                  <a:txBody>
                    <a:bodyPr/>
                    <a:lstStyle/>
                    <a:p>
                      <a:r>
                        <a:rPr lang="it-IT" sz="1600" kern="1200" dirty="0">
                          <a:effectLst/>
                        </a:rPr>
                        <a:t>Durata: 3-7 anni.</a:t>
                      </a:r>
                    </a:p>
                    <a:p>
                      <a:r>
                        <a:rPr lang="it-IT" sz="1600" kern="1200" dirty="0">
                          <a:effectLst/>
                        </a:rPr>
                        <a:t>Pagamenti: Vari.</a:t>
                      </a:r>
                    </a:p>
                    <a:p>
                      <a:r>
                        <a:rPr lang="it-IT" sz="1600" kern="1200" dirty="0">
                          <a:effectLst/>
                        </a:rPr>
                        <a:t>Rimborso: Dipende dalla struttura.</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Le disposizioni specifiche che caratterizzano in Italia la disciplina degli strumenti ibridi delle banche sono contenute nelle “Nuove disposizioni di vigilanza prudenziale” (Titolo I, Capitolo II). Tale normativa è stata emanata in attuazione della direttiva 2006/48/CE (meglio nota come “Capital </a:t>
                      </a:r>
                      <a:r>
                        <a:rPr lang="it-IT" sz="1600" kern="1200" dirty="0" err="1">
                          <a:effectLst/>
                        </a:rPr>
                        <a:t>Requirement</a:t>
                      </a:r>
                      <a:r>
                        <a:rPr lang="it-IT" sz="1600" kern="1200" dirty="0">
                          <a:effectLst/>
                        </a:rPr>
                        <a:t> Directive”, o “CRD”), recentemente modificata in maniera significativa dalla direttiva 2009/111/CE (“CRD2”).</a:t>
                      </a:r>
                    </a:p>
                    <a:p>
                      <a:endParaRPr lang="it-IT" sz="1600" dirty="0"/>
                    </a:p>
                  </a:txBody>
                  <a:tcPr/>
                </a:tc>
                <a:tc>
                  <a:txBody>
                    <a:bodyPr/>
                    <a:lstStyle/>
                    <a:p>
                      <a:r>
                        <a:rPr lang="it-IT" sz="1600" kern="1200" dirty="0">
                          <a:effectLst/>
                        </a:rPr>
                        <a:t>La principale finalità è quella di fornire prestiti più flessibili alle imprese.</a:t>
                      </a:r>
                      <a:endParaRPr lang="it-IT" sz="1600" dirty="0"/>
                    </a:p>
                  </a:txBody>
                  <a:tcPr/>
                </a:tc>
                <a:tc>
                  <a:txBody>
                    <a:bodyPr/>
                    <a:lstStyle/>
                    <a:p>
                      <a:r>
                        <a:rPr lang="it-IT" sz="1600" kern="1200" dirty="0">
                          <a:effectLst/>
                        </a:rPr>
                        <a:t>Dal punto di vista dell’impresa sociale l’utilizzo di tale strumento può risultare conveniente, ma anche complesso sotto determinati aspetti. </a:t>
                      </a:r>
                      <a:endParaRPr lang="it-IT" sz="1600" dirty="0"/>
                    </a:p>
                  </a:txBody>
                  <a:tcPr/>
                </a:tc>
                <a:tc>
                  <a:txBody>
                    <a:bodyPr/>
                    <a:lstStyle/>
                    <a:p>
                      <a:r>
                        <a:rPr lang="it-IT" sz="1600" kern="1200" dirty="0">
                          <a:effectLst/>
                        </a:rPr>
                        <a:t>Questo tipo di strumenti sono rischiosi, specialmente nel caso dei COCO bonds o dei bond convertibili in generale, poiché la possibile rapida trasformazione dello strumento da debito a equity, espone gli investitori al rischio dei mercati azionari. </a:t>
                      </a:r>
                      <a:endParaRPr lang="it-IT" sz="1600" dirty="0"/>
                    </a:p>
                  </a:txBody>
                  <a:tcPr/>
                </a:tc>
                <a:tc>
                  <a:txBody>
                    <a:bodyPr/>
                    <a:lstStyle/>
                    <a:p>
                      <a:r>
                        <a:rPr lang="it-IT" sz="1600" kern="1200" dirty="0">
                          <a:effectLst/>
                        </a:rPr>
                        <a:t>Vengono principalmente emessi dalle banche.</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8159CCFE-7523-4E6C-9580-B6E66409009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98691" y="367274"/>
            <a:ext cx="780496" cy="780496"/>
          </a:xfrm>
          <a:prstGeom prst="rect">
            <a:avLst/>
          </a:prstGeom>
        </p:spPr>
      </p:pic>
    </p:spTree>
    <p:extLst>
      <p:ext uri="{BB962C8B-B14F-4D97-AF65-F5344CB8AC3E}">
        <p14:creationId xmlns:p14="http://schemas.microsoft.com/office/powerpoint/2010/main" val="1138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95ED8CC-E1B6-4A46-B1FD-F72C75E90D42}"/>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err="1"/>
              <a:t>Donation</a:t>
            </a:r>
            <a:r>
              <a:rPr lang="it-IT" sz="6000" b="1" dirty="0"/>
              <a:t>  crowdfunding</a:t>
            </a:r>
            <a:endParaRPr lang="it-IT" sz="6000" dirty="0"/>
          </a:p>
        </p:txBody>
      </p:sp>
      <p:sp>
        <p:nvSpPr>
          <p:cNvPr id="3" name="Sottotitolo 2">
            <a:extLst>
              <a:ext uri="{FF2B5EF4-FFF2-40B4-BE49-F238E27FC236}">
                <a16:creationId xmlns:a16="http://schemas.microsoft.com/office/drawing/2014/main" id="{A1883326-24E1-41F8-A900-888AF453D055}"/>
              </a:ext>
            </a:extLst>
          </p:cNvPr>
          <p:cNvSpPr>
            <a:spLocks noGrp="1"/>
          </p:cNvSpPr>
          <p:nvPr>
            <p:ph type="subTitle" idx="1"/>
          </p:nvPr>
        </p:nvSpPr>
        <p:spPr>
          <a:xfrm>
            <a:off x="903339" y="2810768"/>
            <a:ext cx="2707937" cy="1236462"/>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fontScale="92500" lnSpcReduction="20000"/>
          </a:bodyPr>
          <a:lstStyle/>
          <a:p>
            <a:pPr algn="r"/>
            <a:endParaRPr lang="it-IT" sz="2000" dirty="0">
              <a:hlinkClick r:id="rId2" action="ppaction://hlinksldjump"/>
            </a:endParaRPr>
          </a:p>
          <a:p>
            <a:pPr algn="ctr"/>
            <a:r>
              <a:rPr lang="it-IT" sz="2000" dirty="0">
                <a:hlinkClick r:id="rId2" action="ppaction://hlinksldjump"/>
              </a:rPr>
              <a:t>Clicca qui per saperne di più</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17912B24-763D-4E16-A325-00CA5ACE819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569504"/>
            <a:ext cx="780496" cy="780496"/>
          </a:xfrm>
          <a:prstGeom prst="rect">
            <a:avLst/>
          </a:prstGeom>
        </p:spPr>
      </p:pic>
    </p:spTree>
    <p:extLst>
      <p:ext uri="{BB962C8B-B14F-4D97-AF65-F5344CB8AC3E}">
        <p14:creationId xmlns:p14="http://schemas.microsoft.com/office/powerpoint/2010/main" val="1854164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84302" y="65920"/>
            <a:ext cx="9144000" cy="1052666"/>
          </a:xfrm>
        </p:spPr>
        <p:txBody>
          <a:bodyPr/>
          <a:lstStyle/>
          <a:p>
            <a:r>
              <a:rPr lang="it-IT" b="1" dirty="0" err="1"/>
              <a:t>Donation</a:t>
            </a:r>
            <a:r>
              <a:rPr lang="it-IT" b="1" dirty="0"/>
              <a:t>  crowdfunding</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3742867347"/>
              </p:ext>
            </p:extLst>
          </p:nvPr>
        </p:nvGraphicFramePr>
        <p:xfrm>
          <a:off x="12093" y="1032315"/>
          <a:ext cx="12179907" cy="6126480"/>
        </p:xfrm>
        <a:graphic>
          <a:graphicData uri="http://schemas.openxmlformats.org/drawingml/2006/table">
            <a:tbl>
              <a:tblPr firstRow="1" bandRow="1">
                <a:tableStyleId>{5C22544A-7EE6-4342-B048-85BDC9FD1C3A}</a:tableStyleId>
              </a:tblPr>
              <a:tblGrid>
                <a:gridCol w="1308445">
                  <a:extLst>
                    <a:ext uri="{9D8B030D-6E8A-4147-A177-3AD203B41FA5}">
                      <a16:colId xmlns:a16="http://schemas.microsoft.com/office/drawing/2014/main" val="1618652074"/>
                    </a:ext>
                  </a:extLst>
                </a:gridCol>
                <a:gridCol w="1325008">
                  <a:extLst>
                    <a:ext uri="{9D8B030D-6E8A-4147-A177-3AD203B41FA5}">
                      <a16:colId xmlns:a16="http://schemas.microsoft.com/office/drawing/2014/main" val="3735375489"/>
                    </a:ext>
                  </a:extLst>
                </a:gridCol>
                <a:gridCol w="1748901">
                  <a:extLst>
                    <a:ext uri="{9D8B030D-6E8A-4147-A177-3AD203B41FA5}">
                      <a16:colId xmlns:a16="http://schemas.microsoft.com/office/drawing/2014/main" val="3814768709"/>
                    </a:ext>
                  </a:extLst>
                </a:gridCol>
                <a:gridCol w="1402671">
                  <a:extLst>
                    <a:ext uri="{9D8B030D-6E8A-4147-A177-3AD203B41FA5}">
                      <a16:colId xmlns:a16="http://schemas.microsoft.com/office/drawing/2014/main" val="468344498"/>
                    </a:ext>
                  </a:extLst>
                </a:gridCol>
                <a:gridCol w="1837678">
                  <a:extLst>
                    <a:ext uri="{9D8B030D-6E8A-4147-A177-3AD203B41FA5}">
                      <a16:colId xmlns:a16="http://schemas.microsoft.com/office/drawing/2014/main" val="1996791313"/>
                    </a:ext>
                  </a:extLst>
                </a:gridCol>
                <a:gridCol w="1695635">
                  <a:extLst>
                    <a:ext uri="{9D8B030D-6E8A-4147-A177-3AD203B41FA5}">
                      <a16:colId xmlns:a16="http://schemas.microsoft.com/office/drawing/2014/main" val="3440649092"/>
                    </a:ext>
                  </a:extLst>
                </a:gridCol>
                <a:gridCol w="2861569">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Il </a:t>
                      </a:r>
                      <a:r>
                        <a:rPr lang="it-IT" sz="1600" kern="1200" dirty="0" err="1">
                          <a:effectLst/>
                        </a:rPr>
                        <a:t>donation</a:t>
                      </a:r>
                      <a:r>
                        <a:rPr lang="it-IT" sz="1600" kern="1200" dirty="0">
                          <a:effectLst/>
                        </a:rPr>
                        <a:t> crowdfunding è una fonte di finanziamento esterna all'impresa, che consiste in sovvenzioni (</a:t>
                      </a:r>
                      <a:r>
                        <a:rPr lang="it-IT" sz="1600" kern="1200" dirty="0" err="1">
                          <a:effectLst/>
                        </a:rPr>
                        <a:t>grants</a:t>
                      </a:r>
                      <a:r>
                        <a:rPr lang="it-IT" sz="1600" kern="1200" dirty="0">
                          <a:effectLst/>
                        </a:rPr>
                        <a:t>) dalla comunità. È uno strumento finanziario di donazione. </a:t>
                      </a:r>
                      <a:endParaRPr lang="it-IT" sz="1600" dirty="0"/>
                    </a:p>
                  </a:txBody>
                  <a:tcPr/>
                </a:tc>
                <a:tc>
                  <a:txBody>
                    <a:bodyPr/>
                    <a:lstStyle/>
                    <a:p>
                      <a:r>
                        <a:rPr lang="it-IT" sz="1600" kern="1200" dirty="0">
                          <a:effectLst/>
                        </a:rPr>
                        <a:t>Durata: Non esiste una durata. </a:t>
                      </a:r>
                    </a:p>
                    <a:p>
                      <a:r>
                        <a:rPr lang="it-IT" sz="1600" kern="1200" dirty="0">
                          <a:effectLst/>
                        </a:rPr>
                        <a:t>Pagamenti: Nessuno. </a:t>
                      </a:r>
                    </a:p>
                    <a:p>
                      <a:r>
                        <a:rPr lang="it-IT" sz="1600" kern="1200" dirty="0">
                          <a:effectLst/>
                        </a:rPr>
                        <a:t>Rimborso: Non è previsto un rimborso per la donazione.</a:t>
                      </a:r>
                      <a:endParaRPr lang="it-IT" sz="1600" dirty="0"/>
                    </a:p>
                  </a:txBody>
                  <a:tcPr/>
                </a:tc>
                <a:tc>
                  <a:txBody>
                    <a:bodyPr/>
                    <a:lstStyle/>
                    <a:p>
                      <a:r>
                        <a:rPr lang="it-IT" sz="1600" kern="1200" dirty="0">
                          <a:effectLst/>
                        </a:rPr>
                        <a:t>Per il </a:t>
                      </a:r>
                      <a:r>
                        <a:rPr lang="it-IT" sz="1600" kern="1200" dirty="0" err="1">
                          <a:effectLst/>
                        </a:rPr>
                        <a:t>donation</a:t>
                      </a:r>
                      <a:r>
                        <a:rPr lang="it-IT" sz="1600" kern="1200" dirty="0">
                          <a:effectLst/>
                        </a:rPr>
                        <a:t> crowdfunding la normativa di riferimento, oltre a quella che disciplina le donazioni contenuta nel c.c., è la normativa fiscale che riguarda le liberalità nei confronti di soggetti che svolgono attività di utilità sociale + leggi specifiche (come per l'applicazione dell'IVA). </a:t>
                      </a:r>
                      <a:endParaRPr lang="it-IT" sz="1600" dirty="0"/>
                    </a:p>
                  </a:txBody>
                  <a:tcPr/>
                </a:tc>
                <a:tc>
                  <a:txBody>
                    <a:bodyPr/>
                    <a:lstStyle/>
                    <a:p>
                      <a:r>
                        <a:rPr lang="it-IT" sz="1600" kern="1200" dirty="0">
                          <a:effectLst/>
                        </a:rPr>
                        <a:t>Il </a:t>
                      </a:r>
                      <a:r>
                        <a:rPr lang="it-IT" sz="1600" kern="1200" dirty="0" err="1">
                          <a:effectLst/>
                        </a:rPr>
                        <a:t>donation</a:t>
                      </a:r>
                      <a:r>
                        <a:rPr lang="it-IT" sz="1600" kern="1200" dirty="0">
                          <a:effectLst/>
                        </a:rPr>
                        <a:t> crowdfunding ha lo scopo di fornire finanziamenti alle imprese sociali per progetti innovativi e di impatto. </a:t>
                      </a:r>
                      <a:endParaRPr lang="it-IT" sz="1600" dirty="0"/>
                    </a:p>
                  </a:txBody>
                  <a:tcPr/>
                </a:tc>
                <a:tc>
                  <a:txBody>
                    <a:bodyPr/>
                    <a:lstStyle/>
                    <a:p>
                      <a:r>
                        <a:rPr lang="it-IT" sz="1600" kern="1200" dirty="0">
                          <a:effectLst/>
                        </a:rPr>
                        <a:t>Le piattaforme di </a:t>
                      </a:r>
                      <a:r>
                        <a:rPr lang="it-IT" sz="1600" kern="1200" dirty="0" err="1">
                          <a:effectLst/>
                        </a:rPr>
                        <a:t>donation</a:t>
                      </a:r>
                      <a:r>
                        <a:rPr lang="it-IT" sz="1600" kern="1200" dirty="0">
                          <a:effectLst/>
                        </a:rPr>
                        <a:t> crowdfunding sono una risorsa per le imprese sociali, in quanto possono raggiungere un ampio numero di potenziali donatori, rispetto ai metodi di finanziamento tradizionali.</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L’investitore necessita di tenere in considerazione alcuni aspetti normativi di seguito evidenziati. Secondo le direttive della Commissione Europea, l'IVA non è applicabile al </a:t>
                      </a:r>
                      <a:r>
                        <a:rPr lang="it-IT" sz="1600" kern="1200" dirty="0" err="1">
                          <a:effectLst/>
                        </a:rPr>
                        <a:t>donation</a:t>
                      </a:r>
                      <a:r>
                        <a:rPr lang="it-IT" sz="1600" kern="1200" dirty="0">
                          <a:effectLst/>
                        </a:rPr>
                        <a:t> crowdfunding. Inoltre, l'ordinamento italiano non prevede IVA per le donazioni.</a:t>
                      </a:r>
                    </a:p>
                    <a:p>
                      <a:endParaRPr lang="it-IT" sz="1600" dirty="0"/>
                    </a:p>
                  </a:txBody>
                  <a:tcPr/>
                </a:tc>
                <a:tc>
                  <a:txBody>
                    <a:bodyPr/>
                    <a:lstStyle/>
                    <a:p>
                      <a:r>
                        <a:rPr lang="it-IT" sz="1600" kern="1200" dirty="0" err="1">
                          <a:effectLst/>
                        </a:rPr>
                        <a:t>GoFundMe</a:t>
                      </a:r>
                      <a:r>
                        <a:rPr lang="it-IT" sz="1600" kern="1200" dirty="0">
                          <a:effectLst/>
                        </a:rPr>
                        <a:t> (</a:t>
                      </a:r>
                      <a:r>
                        <a:rPr lang="it-IT" sz="1600" u="sng" kern="1200" dirty="0">
                          <a:effectLst/>
                          <a:hlinkClick r:id="rId2"/>
                        </a:rPr>
                        <a:t>https://www.gofundme.com/</a:t>
                      </a:r>
                      <a:r>
                        <a:rPr lang="it-IT" sz="1600" kern="1200" dirty="0">
                          <a:effectLst/>
                        </a:rPr>
                        <a:t>); </a:t>
                      </a:r>
                      <a:r>
                        <a:rPr lang="it-IT" sz="1600" kern="1200" dirty="0" err="1">
                          <a:effectLst/>
                        </a:rPr>
                        <a:t>ForFunding</a:t>
                      </a:r>
                      <a:r>
                        <a:rPr lang="it-IT" sz="1600" kern="1200" dirty="0">
                          <a:effectLst/>
                        </a:rPr>
                        <a:t> di Intesa Sanpaolo (</a:t>
                      </a:r>
                      <a:r>
                        <a:rPr lang="it-IT" sz="1600" u="sng" kern="1200" dirty="0">
                          <a:effectLst/>
                          <a:hlinkClick r:id="rId3"/>
                        </a:rPr>
                        <a:t>https://www.forfunding.intesasanpaolo.com/DonationPlatform-ISP/nav/come-funziona</a:t>
                      </a:r>
                      <a:r>
                        <a:rPr lang="it-IT" sz="1600" kern="1200" dirty="0">
                          <a:effectLst/>
                        </a:rPr>
                        <a:t>); Facebook crowdfunding (</a:t>
                      </a:r>
                      <a:r>
                        <a:rPr lang="it-IT" sz="1600" u="sng" kern="1200" dirty="0">
                          <a:effectLst/>
                          <a:hlinkClick r:id="rId4"/>
                        </a:rPr>
                        <a:t>https://www.facebook.com/fundraisers/</a:t>
                      </a:r>
                      <a:r>
                        <a:rPr lang="it-IT" sz="1600" kern="1200" dirty="0">
                          <a:effectLst/>
                        </a:rPr>
                        <a:t>); Insieme Doniamo di Credito Valtellinese; Piattaforma </a:t>
                      </a:r>
                      <a:r>
                        <a:rPr lang="it-IT" sz="1600" kern="1200" dirty="0" err="1">
                          <a:effectLst/>
                        </a:rPr>
                        <a:t>IlMioDono</a:t>
                      </a:r>
                      <a:r>
                        <a:rPr lang="it-IT" sz="1600" kern="1200" dirty="0">
                          <a:effectLst/>
                        </a:rPr>
                        <a:t> di Unicredit (</a:t>
                      </a:r>
                      <a:r>
                        <a:rPr lang="it-IT" sz="1600" u="sng" kern="1200" dirty="0">
                          <a:effectLst/>
                          <a:hlinkClick r:id="rId5"/>
                        </a:rPr>
                        <a:t>https://www.ilmiodono.it/it.html</a:t>
                      </a:r>
                      <a:r>
                        <a:rPr lang="it-IT" sz="1600" kern="1200" dirty="0">
                          <a:effectLst/>
                        </a:rPr>
                        <a:t>); </a:t>
                      </a:r>
                      <a:r>
                        <a:rPr lang="it-IT" sz="1600" kern="1200" dirty="0" err="1">
                          <a:effectLst/>
                        </a:rPr>
                        <a:t>DonaconTIM</a:t>
                      </a:r>
                      <a:r>
                        <a:rPr lang="it-IT" sz="1600" kern="1200" dirty="0">
                          <a:effectLst/>
                        </a:rPr>
                        <a:t> di TIM; 1 Caffe`: onlus che organizza campagne di crowdfunding per associazioni no-profit dedite a servizi sociali (</a:t>
                      </a:r>
                      <a:r>
                        <a:rPr lang="it-IT" sz="1600" u="sng" kern="1200" dirty="0">
                          <a:effectLst/>
                          <a:hlinkClick r:id="rId6"/>
                        </a:rPr>
                        <a:t>https://www.1caffe.org/</a:t>
                      </a:r>
                      <a:r>
                        <a:rPr lang="it-IT" sz="1600" kern="1200" dirty="0">
                          <a:effectLst/>
                        </a:rPr>
                        <a:t>); </a:t>
                      </a:r>
                      <a:r>
                        <a:rPr lang="it-IT" sz="1600" kern="1200" dirty="0" err="1">
                          <a:effectLst/>
                        </a:rPr>
                        <a:t>PlanBee</a:t>
                      </a:r>
                      <a:r>
                        <a:rPr lang="it-IT" sz="1600" kern="1200" dirty="0">
                          <a:effectLst/>
                        </a:rPr>
                        <a:t>. E molte altre.</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7" action="ppaction://hlinksldjump"/>
            <a:extLst>
              <a:ext uri="{FF2B5EF4-FFF2-40B4-BE49-F238E27FC236}">
                <a16:creationId xmlns:a16="http://schemas.microsoft.com/office/drawing/2014/main" id="{34FBC322-B50B-4653-A359-4FAB6B9F8DD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089127" y="158870"/>
            <a:ext cx="780496" cy="780496"/>
          </a:xfrm>
          <a:prstGeom prst="rect">
            <a:avLst/>
          </a:prstGeom>
        </p:spPr>
      </p:pic>
    </p:spTree>
    <p:extLst>
      <p:ext uri="{BB962C8B-B14F-4D97-AF65-F5344CB8AC3E}">
        <p14:creationId xmlns:p14="http://schemas.microsoft.com/office/powerpoint/2010/main" val="3683486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B78D32A-AEB1-4B3F-8C3E-AC93B56E99C6}"/>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dei </a:t>
            </a:r>
            <a:r>
              <a:rPr lang="it-IT" sz="6000" b="1" dirty="0"/>
              <a:t>Fondi mutualistici</a:t>
            </a:r>
          </a:p>
        </p:txBody>
      </p:sp>
      <p:sp>
        <p:nvSpPr>
          <p:cNvPr id="3" name="Sottotitolo 2">
            <a:extLst>
              <a:ext uri="{FF2B5EF4-FFF2-40B4-BE49-F238E27FC236}">
                <a16:creationId xmlns:a16="http://schemas.microsoft.com/office/drawing/2014/main" id="{0EB5C1B0-CA6E-4237-8C42-D62EBE1CDBC0}"/>
              </a:ext>
            </a:extLst>
          </p:cNvPr>
          <p:cNvSpPr>
            <a:spLocks noGrp="1"/>
          </p:cNvSpPr>
          <p:nvPr>
            <p:ph type="subTitle" idx="1"/>
          </p:nvPr>
        </p:nvSpPr>
        <p:spPr>
          <a:xfrm>
            <a:off x="1023258" y="2773567"/>
            <a:ext cx="2707937" cy="1310863"/>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p>
            <a:pPr algn="ctr"/>
            <a:r>
              <a:rPr lang="it-IT" sz="2000" dirty="0">
                <a:hlinkClick r:id="rId2" action="ppaction://hlinksldjump"/>
              </a:rPr>
              <a:t>Clicca qui per saperne di più</a:t>
            </a: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7F9CBDA2-F02A-4480-8F1B-579251708FE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603241"/>
            <a:ext cx="780496" cy="780496"/>
          </a:xfrm>
          <a:prstGeom prst="rect">
            <a:avLst/>
          </a:prstGeom>
        </p:spPr>
      </p:pic>
    </p:spTree>
    <p:extLst>
      <p:ext uri="{BB962C8B-B14F-4D97-AF65-F5344CB8AC3E}">
        <p14:creationId xmlns:p14="http://schemas.microsoft.com/office/powerpoint/2010/main" val="3091797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441173" y="101431"/>
            <a:ext cx="9144000" cy="1052666"/>
          </a:xfrm>
        </p:spPr>
        <p:txBody>
          <a:bodyPr/>
          <a:lstStyle/>
          <a:p>
            <a:r>
              <a:rPr lang="it-IT" b="1" dirty="0"/>
              <a:t>Fondi mutualistici</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37052436"/>
              </p:ext>
            </p:extLst>
          </p:nvPr>
        </p:nvGraphicFramePr>
        <p:xfrm>
          <a:off x="0" y="1218747"/>
          <a:ext cx="12192000" cy="5882640"/>
        </p:xfrm>
        <a:graphic>
          <a:graphicData uri="http://schemas.openxmlformats.org/drawingml/2006/table">
            <a:tbl>
              <a:tblPr firstRow="1" bandRow="1">
                <a:tableStyleId>{5C22544A-7EE6-4342-B048-85BDC9FD1C3A}</a:tableStyleId>
              </a:tblPr>
              <a:tblGrid>
                <a:gridCol w="1926454">
                  <a:extLst>
                    <a:ext uri="{9D8B030D-6E8A-4147-A177-3AD203B41FA5}">
                      <a16:colId xmlns:a16="http://schemas.microsoft.com/office/drawing/2014/main" val="1618652074"/>
                    </a:ext>
                  </a:extLst>
                </a:gridCol>
                <a:gridCol w="1384917">
                  <a:extLst>
                    <a:ext uri="{9D8B030D-6E8A-4147-A177-3AD203B41FA5}">
                      <a16:colId xmlns:a16="http://schemas.microsoft.com/office/drawing/2014/main" val="3735375489"/>
                    </a:ext>
                  </a:extLst>
                </a:gridCol>
                <a:gridCol w="1322773">
                  <a:extLst>
                    <a:ext uri="{9D8B030D-6E8A-4147-A177-3AD203B41FA5}">
                      <a16:colId xmlns:a16="http://schemas.microsoft.com/office/drawing/2014/main" val="3814768709"/>
                    </a:ext>
                  </a:extLst>
                </a:gridCol>
                <a:gridCol w="1225118">
                  <a:extLst>
                    <a:ext uri="{9D8B030D-6E8A-4147-A177-3AD203B41FA5}">
                      <a16:colId xmlns:a16="http://schemas.microsoft.com/office/drawing/2014/main" val="468344498"/>
                    </a:ext>
                  </a:extLst>
                </a:gridCol>
                <a:gridCol w="1775534">
                  <a:extLst>
                    <a:ext uri="{9D8B030D-6E8A-4147-A177-3AD203B41FA5}">
                      <a16:colId xmlns:a16="http://schemas.microsoft.com/office/drawing/2014/main" val="1996791313"/>
                    </a:ext>
                  </a:extLst>
                </a:gridCol>
                <a:gridCol w="1722268">
                  <a:extLst>
                    <a:ext uri="{9D8B030D-6E8A-4147-A177-3AD203B41FA5}">
                      <a16:colId xmlns:a16="http://schemas.microsoft.com/office/drawing/2014/main" val="3440649092"/>
                    </a:ext>
                  </a:extLst>
                </a:gridCol>
                <a:gridCol w="2834936">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Si tratta di Fondi di Investimento, in cui confluiscono ogni anno il 3% degli utili di tutte le cooperative, aderenti e non ad un'associazione, ed i patrimoni residui ancora disponibili di quelle messe in liquidazione. Tali fondi possono essere gestiti, senza scopo di lucro, da società per azioni o da associazioni.</a:t>
                      </a:r>
                    </a:p>
                    <a:p>
                      <a:endParaRPr lang="it-IT" dirty="0"/>
                    </a:p>
                  </a:txBody>
                  <a:tcPr/>
                </a:tc>
                <a:tc>
                  <a:txBody>
                    <a:bodyPr/>
                    <a:lstStyle/>
                    <a:p>
                      <a:r>
                        <a:rPr lang="it-IT" sz="1600" kern="1200" dirty="0">
                          <a:effectLst/>
                        </a:rPr>
                        <a:t>I termini e le condizioni dei finanziamenti possono variare a seconda dell'attore a cui ci si rivolge.</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 Fondi Mutualistici nascono con la Legge numero 59 - 31/01/92  in seguito integrata da diversi D.M. </a:t>
                      </a:r>
                    </a:p>
                    <a:p>
                      <a:endParaRPr lang="it-IT" sz="1600" dirty="0"/>
                    </a:p>
                  </a:txBody>
                  <a:tcPr/>
                </a:tc>
                <a:tc>
                  <a:txBody>
                    <a:bodyPr/>
                    <a:lstStyle/>
                    <a:p>
                      <a:r>
                        <a:rPr lang="it-IT" sz="1600" kern="1200" dirty="0">
                          <a:effectLst/>
                        </a:rPr>
                        <a:t>Il fine dei Fondi Mutualistici è quello di  promuovere la crescita e lo sviluppo di nuove, o già consolidate, realtà imprenditoriali a matrice cooperativa.</a:t>
                      </a:r>
                      <a:endParaRPr lang="it-IT" sz="1600" dirty="0"/>
                    </a:p>
                  </a:txBody>
                  <a:tcPr/>
                </a:tc>
                <a:tc>
                  <a:txBody>
                    <a:bodyPr/>
                    <a:lstStyle/>
                    <a:p>
                      <a:r>
                        <a:rPr lang="it-IT" sz="1600" kern="1200" dirty="0">
                          <a:effectLst/>
                        </a:rPr>
                        <a:t>Attraverso i Fondi Mutualistici le cooperative sono in grado di ottenere finanziamenti con condizioni di rimborso più vantaggiose rispetto a quelle che normalmente troverebbero sul mercato. </a:t>
                      </a:r>
                      <a:endParaRPr lang="it-IT" sz="1600" dirty="0"/>
                    </a:p>
                  </a:txBody>
                  <a:tcPr/>
                </a:tc>
                <a:tc>
                  <a:txBody>
                    <a:bodyPr/>
                    <a:lstStyle/>
                    <a:p>
                      <a:r>
                        <a:rPr lang="it-IT" sz="1600" kern="1200" dirty="0">
                          <a:effectLst/>
                        </a:rPr>
                        <a:t>A differenza dei normali Fondi di Investimento, quelli Mutualistici non sono a fine di lucro, pertanto il loro obiettivo primario è quello di favorire lo sviluppo del settore cooperativo.</a:t>
                      </a:r>
                    </a:p>
                    <a:p>
                      <a:r>
                        <a:rPr lang="it-IT" sz="1600" kern="1200" dirty="0">
                          <a:effectLst/>
                        </a:rPr>
                        <a:t> </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 principali Fondi Mutualistici: la Confederazione delle cooperative italiane (Confcooperative) ha fondato FONDO SVILUPPO; la Lega nazionale delle cooperative e mutue (Legacoop) ha fondato COOPFOND; l’Associazione Generale delle cooperative italiane (</a:t>
                      </a:r>
                      <a:r>
                        <a:rPr lang="it-IT" sz="1600" kern="1200" dirty="0" err="1">
                          <a:effectLst/>
                        </a:rPr>
                        <a:t>Agci</a:t>
                      </a:r>
                      <a:r>
                        <a:rPr lang="it-IT" sz="1600" kern="1200" dirty="0">
                          <a:effectLst/>
                        </a:rPr>
                        <a:t>) ha fondato GENERAL FOND S.p.A.; l’Unione Italiana Cooperative (</a:t>
                      </a:r>
                      <a:r>
                        <a:rPr lang="it-IT" sz="1600" kern="1200" dirty="0" err="1">
                          <a:effectLst/>
                        </a:rPr>
                        <a:t>Un.I.Coop</a:t>
                      </a:r>
                      <a:r>
                        <a:rPr lang="it-IT" sz="1600" kern="1200" dirty="0">
                          <a:effectLst/>
                        </a:rPr>
                        <a:t>.) ha fondato UNIFOND; l’Unione nazionale delle cooperative italiane (</a:t>
                      </a:r>
                      <a:r>
                        <a:rPr lang="it-IT" sz="1600" kern="1200" dirty="0" err="1">
                          <a:effectLst/>
                        </a:rPr>
                        <a:t>Unci</a:t>
                      </a:r>
                      <a:r>
                        <a:rPr lang="it-IT" sz="1600" kern="1200" dirty="0">
                          <a:effectLst/>
                        </a:rPr>
                        <a:t>) ha fondato PROMOCOOP S.p.A.; l’Unione Europea Cooperative (</a:t>
                      </a:r>
                      <a:r>
                        <a:rPr lang="it-IT" sz="1600" kern="1200" dirty="0" err="1">
                          <a:effectLst/>
                        </a:rPr>
                        <a:t>U.E.Coop</a:t>
                      </a:r>
                      <a:r>
                        <a:rPr lang="it-IT" sz="1600" kern="1200" dirty="0">
                          <a:effectLst/>
                        </a:rPr>
                        <a:t>.) ha fondato Fondo NECST S.p.A.</a:t>
                      </a:r>
                    </a:p>
                    <a:p>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E4DB157E-37C3-4D26-82C8-58563213B8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09707" y="237516"/>
            <a:ext cx="780496" cy="780496"/>
          </a:xfrm>
          <a:prstGeom prst="rect">
            <a:avLst/>
          </a:prstGeom>
        </p:spPr>
      </p:pic>
    </p:spTree>
    <p:extLst>
      <p:ext uri="{BB962C8B-B14F-4D97-AF65-F5344CB8AC3E}">
        <p14:creationId xmlns:p14="http://schemas.microsoft.com/office/powerpoint/2010/main" val="2485348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12FAFC-FB81-400B-A841-F9CA73CE6C2C}"/>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delle </a:t>
            </a:r>
            <a:r>
              <a:rPr lang="it-IT" sz="6000" b="1" dirty="0"/>
              <a:t>Fondazioni</a:t>
            </a:r>
          </a:p>
        </p:txBody>
      </p:sp>
      <p:sp>
        <p:nvSpPr>
          <p:cNvPr id="3" name="Sottotitolo 2">
            <a:extLst>
              <a:ext uri="{FF2B5EF4-FFF2-40B4-BE49-F238E27FC236}">
                <a16:creationId xmlns:a16="http://schemas.microsoft.com/office/drawing/2014/main" id="{7B8AEDAC-0852-42A1-B528-6663283958C1}"/>
              </a:ext>
            </a:extLst>
          </p:cNvPr>
          <p:cNvSpPr>
            <a:spLocks noGrp="1"/>
          </p:cNvSpPr>
          <p:nvPr>
            <p:ph type="subTitle" idx="1"/>
          </p:nvPr>
        </p:nvSpPr>
        <p:spPr>
          <a:xfrm>
            <a:off x="1086041" y="2644359"/>
            <a:ext cx="2707937" cy="1569280"/>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p>
            <a:pPr algn="ctr"/>
            <a:r>
              <a:rPr lang="it-IT" sz="2000" dirty="0">
                <a:hlinkClick r:id="rId2" action="ppaction://hlinksldjump"/>
              </a:rPr>
              <a:t>Clicca qui per saperne di più</a:t>
            </a: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9903DE82-AF6C-4A9D-8B49-5199F071D79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502552"/>
            <a:ext cx="780496" cy="780496"/>
          </a:xfrm>
          <a:prstGeom prst="rect">
            <a:avLst/>
          </a:prstGeom>
        </p:spPr>
      </p:pic>
    </p:spTree>
    <p:extLst>
      <p:ext uri="{BB962C8B-B14F-4D97-AF65-F5344CB8AC3E}">
        <p14:creationId xmlns:p14="http://schemas.microsoft.com/office/powerpoint/2010/main" val="18125825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5EA1CC-07C7-4944-8FF3-FEEA8E735EA2}"/>
              </a:ext>
            </a:extLst>
          </p:cNvPr>
          <p:cNvSpPr>
            <a:spLocks noGrp="1"/>
          </p:cNvSpPr>
          <p:nvPr>
            <p:ph type="ctrTitle"/>
          </p:nvPr>
        </p:nvSpPr>
        <p:spPr>
          <a:xfrm>
            <a:off x="3617843" y="1938513"/>
            <a:ext cx="4215542" cy="2090773"/>
          </a:xfrm>
        </p:spPr>
        <p:txBody>
          <a:bodyPr>
            <a:normAutofit/>
          </a:bodyPr>
          <a:lstStyle/>
          <a:p>
            <a:r>
              <a:rPr lang="it-IT" sz="4400" dirty="0"/>
              <a:t>Disponibilità ad ingresso di nuovi soci?</a:t>
            </a:r>
          </a:p>
        </p:txBody>
      </p:sp>
      <p:sp>
        <p:nvSpPr>
          <p:cNvPr id="3" name="Sottotitolo 2">
            <a:extLst>
              <a:ext uri="{FF2B5EF4-FFF2-40B4-BE49-F238E27FC236}">
                <a16:creationId xmlns:a16="http://schemas.microsoft.com/office/drawing/2014/main" id="{053FBFB3-EDF5-4AC8-9622-747EF4B12B2C}"/>
              </a:ext>
            </a:extLst>
          </p:cNvPr>
          <p:cNvSpPr>
            <a:spLocks noGrp="1"/>
          </p:cNvSpPr>
          <p:nvPr>
            <p:ph type="subTitle" idx="1"/>
          </p:nvPr>
        </p:nvSpPr>
        <p:spPr>
          <a:xfrm>
            <a:off x="2272748" y="4479687"/>
            <a:ext cx="9919252" cy="1143000"/>
          </a:xfrm>
        </p:spPr>
        <p:txBody>
          <a:bodyPr>
            <a:normAutofit/>
          </a:bodyPr>
          <a:lstStyle/>
          <a:p>
            <a:pPr>
              <a:lnSpc>
                <a:spcPct val="110000"/>
              </a:lnSpc>
            </a:pPr>
            <a:r>
              <a:rPr lang="it-IT" sz="2000" i="1" cap="none" dirty="0">
                <a:solidFill>
                  <a:schemeClr val="tx1"/>
                </a:solidFill>
              </a:rPr>
              <a:t>Si chiede se gli attuali soci sono disponibili a fare entrare nella compagine sociale nuovi soci che finanzino l'impresa.</a:t>
            </a:r>
          </a:p>
        </p:txBody>
      </p:sp>
      <p:sp>
        <p:nvSpPr>
          <p:cNvPr id="4" name="CasellaDiTesto 3">
            <a:hlinkClick r:id="rId2" action="ppaction://hlinksldjump"/>
            <a:extLst>
              <a:ext uri="{FF2B5EF4-FFF2-40B4-BE49-F238E27FC236}">
                <a16:creationId xmlns:a16="http://schemas.microsoft.com/office/drawing/2014/main" id="{185B0FD1-AE26-445A-8158-15EEFA3B49D1}"/>
              </a:ext>
            </a:extLst>
          </p:cNvPr>
          <p:cNvSpPr txBox="1"/>
          <p:nvPr/>
        </p:nvSpPr>
        <p:spPr>
          <a:xfrm>
            <a:off x="9034521" y="1383273"/>
            <a:ext cx="205605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it-IT" dirty="0"/>
              <a:t>Sì</a:t>
            </a:r>
          </a:p>
        </p:txBody>
      </p:sp>
      <p:sp>
        <p:nvSpPr>
          <p:cNvPr id="5" name="CasellaDiTesto 4">
            <a:hlinkClick r:id="rId3" action="ppaction://hlinksldjump"/>
            <a:extLst>
              <a:ext uri="{FF2B5EF4-FFF2-40B4-BE49-F238E27FC236}">
                <a16:creationId xmlns:a16="http://schemas.microsoft.com/office/drawing/2014/main" id="{24F5A76A-3584-431F-B405-76E3562F4273}"/>
              </a:ext>
            </a:extLst>
          </p:cNvPr>
          <p:cNvSpPr txBox="1"/>
          <p:nvPr/>
        </p:nvSpPr>
        <p:spPr>
          <a:xfrm>
            <a:off x="9034521" y="3409024"/>
            <a:ext cx="205605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it-IT" dirty="0"/>
              <a:t>No</a:t>
            </a:r>
          </a:p>
        </p:txBody>
      </p:sp>
      <p:sp>
        <p:nvSpPr>
          <p:cNvPr id="6" name="CasellaDiTesto 5">
            <a:hlinkClick r:id="rId4" action="ppaction://hlinksldjump"/>
            <a:extLst>
              <a:ext uri="{FF2B5EF4-FFF2-40B4-BE49-F238E27FC236}">
                <a16:creationId xmlns:a16="http://schemas.microsoft.com/office/drawing/2014/main" id="{995DF0C0-9CC9-4590-94C5-B1C84158C27D}"/>
              </a:ext>
            </a:extLst>
          </p:cNvPr>
          <p:cNvSpPr txBox="1"/>
          <p:nvPr/>
        </p:nvSpPr>
        <p:spPr>
          <a:xfrm>
            <a:off x="9034521" y="2338361"/>
            <a:ext cx="205605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it-IT" dirty="0"/>
              <a:t>A certe condizioni</a:t>
            </a:r>
          </a:p>
        </p:txBody>
      </p:sp>
      <p:pic>
        <p:nvPicPr>
          <p:cNvPr id="7" name="Elemento grafico 6" descr="Scena extraurbana">
            <a:hlinkClick r:id="rId5" action="ppaction://hlinksldjump"/>
            <a:extLst>
              <a:ext uri="{FF2B5EF4-FFF2-40B4-BE49-F238E27FC236}">
                <a16:creationId xmlns:a16="http://schemas.microsoft.com/office/drawing/2014/main" id="{AE29855A-9AB3-477D-B240-4417B2FE8BB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719441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39914" y="65920"/>
            <a:ext cx="9144000" cy="1052666"/>
          </a:xfrm>
        </p:spPr>
        <p:txBody>
          <a:bodyPr/>
          <a:lstStyle/>
          <a:p>
            <a:r>
              <a:rPr lang="it-IT" b="1" dirty="0"/>
              <a:t>Fondazioni</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1372662398"/>
              </p:ext>
            </p:extLst>
          </p:nvPr>
        </p:nvGraphicFramePr>
        <p:xfrm>
          <a:off x="-16148" y="1331650"/>
          <a:ext cx="12224296" cy="5544584"/>
        </p:xfrm>
        <a:graphic>
          <a:graphicData uri="http://schemas.openxmlformats.org/drawingml/2006/table">
            <a:tbl>
              <a:tblPr firstRow="1" bandRow="1">
                <a:tableStyleId>{5C22544A-7EE6-4342-B048-85BDC9FD1C3A}</a:tableStyleId>
              </a:tblPr>
              <a:tblGrid>
                <a:gridCol w="1313214">
                  <a:extLst>
                    <a:ext uri="{9D8B030D-6E8A-4147-A177-3AD203B41FA5}">
                      <a16:colId xmlns:a16="http://schemas.microsoft.com/office/drawing/2014/main" val="1618652074"/>
                    </a:ext>
                  </a:extLst>
                </a:gridCol>
                <a:gridCol w="1952161">
                  <a:extLst>
                    <a:ext uri="{9D8B030D-6E8A-4147-A177-3AD203B41FA5}">
                      <a16:colId xmlns:a16="http://schemas.microsoft.com/office/drawing/2014/main" val="3735375489"/>
                    </a:ext>
                  </a:extLst>
                </a:gridCol>
                <a:gridCol w="1544715">
                  <a:extLst>
                    <a:ext uri="{9D8B030D-6E8A-4147-A177-3AD203B41FA5}">
                      <a16:colId xmlns:a16="http://schemas.microsoft.com/office/drawing/2014/main" val="3814768709"/>
                    </a:ext>
                  </a:extLst>
                </a:gridCol>
                <a:gridCol w="1242874">
                  <a:extLst>
                    <a:ext uri="{9D8B030D-6E8A-4147-A177-3AD203B41FA5}">
                      <a16:colId xmlns:a16="http://schemas.microsoft.com/office/drawing/2014/main" val="468344498"/>
                    </a:ext>
                  </a:extLst>
                </a:gridCol>
                <a:gridCol w="1836697">
                  <a:extLst>
                    <a:ext uri="{9D8B030D-6E8A-4147-A177-3AD203B41FA5}">
                      <a16:colId xmlns:a16="http://schemas.microsoft.com/office/drawing/2014/main" val="1996791313"/>
                    </a:ext>
                  </a:extLst>
                </a:gridCol>
                <a:gridCol w="1819092">
                  <a:extLst>
                    <a:ext uri="{9D8B030D-6E8A-4147-A177-3AD203B41FA5}">
                      <a16:colId xmlns:a16="http://schemas.microsoft.com/office/drawing/2014/main" val="3440649092"/>
                    </a:ext>
                  </a:extLst>
                </a:gridCol>
                <a:gridCol w="2515543">
                  <a:extLst>
                    <a:ext uri="{9D8B030D-6E8A-4147-A177-3AD203B41FA5}">
                      <a16:colId xmlns:a16="http://schemas.microsoft.com/office/drawing/2014/main" val="3779825280"/>
                    </a:ext>
                  </a:extLst>
                </a:gridCol>
              </a:tblGrid>
              <a:tr h="896165">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4630184">
                <a:tc>
                  <a:txBody>
                    <a:bodyPr/>
                    <a:lstStyle/>
                    <a:p>
                      <a:r>
                        <a:rPr lang="it-IT" sz="1600" kern="1200" dirty="0">
                          <a:effectLst/>
                        </a:rPr>
                        <a:t>Si tratta di donazioni fatte all'ente non-profit da un altro ente. Pertanto, si tratta di filantropia istituzionale.</a:t>
                      </a:r>
                      <a:endParaRPr lang="it-IT" sz="1600" dirty="0"/>
                    </a:p>
                  </a:txBody>
                  <a:tcPr/>
                </a:tc>
                <a:tc>
                  <a:txBody>
                    <a:bodyPr/>
                    <a:lstStyle/>
                    <a:p>
                      <a:r>
                        <a:rPr lang="it-IT" sz="1600" kern="1200" dirty="0">
                          <a:effectLst/>
                        </a:rPr>
                        <a:t>Le donazioni da parte di fondazioni ad enti del Terzo Settore sono come le donazioni tradizionali, ossia fondi erogati a titolo definitivo, senza pagamenti né rimborso da parte dell'ente ricevente. </a:t>
                      </a:r>
                      <a:endParaRPr lang="it-IT" sz="1600" dirty="0"/>
                    </a:p>
                  </a:txBody>
                  <a:tcPr/>
                </a:tc>
                <a:tc>
                  <a:txBody>
                    <a:bodyPr/>
                    <a:lstStyle/>
                    <a:p>
                      <a:r>
                        <a:rPr lang="it-IT" sz="1600" kern="1200" dirty="0">
                          <a:effectLst/>
                        </a:rPr>
                        <a:t>Riguardo al quadro normativo si deve far riferimento all'art. 14 c.c., il quale regola l'atto costitutivo delle fondazioni e le linee guida per gli investimenti.</a:t>
                      </a:r>
                    </a:p>
                    <a:p>
                      <a:r>
                        <a:rPr lang="it-IT" sz="1600" kern="1200" dirty="0">
                          <a:effectLst/>
                        </a:rPr>
                        <a:t> </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Lo scopo di questo strumento è quello di promuovere lo sviluppo del territorio attraverso il supporto a specifici progetti a sfondo sociale.</a:t>
                      </a:r>
                    </a:p>
                    <a:p>
                      <a:endParaRPr lang="it-IT" sz="1600" dirty="0"/>
                    </a:p>
                  </a:txBody>
                  <a:tcPr/>
                </a:tc>
                <a:tc>
                  <a:txBody>
                    <a:bodyPr/>
                    <a:lstStyle/>
                    <a:p>
                      <a:r>
                        <a:rPr lang="it-IT" sz="1600" kern="1200" dirty="0">
                          <a:effectLst/>
                        </a:rPr>
                        <a:t>Le FOB in Italia erogano fondi per progetti di varia natura, appartenenti a ben 21 categorie diverse. Sul sito internet italianonprofit.com si trovano dati circa il livello di supporto delle FOB a vari progetti, divisi per categoria. </a:t>
                      </a:r>
                      <a:endParaRPr lang="it-IT" sz="1600" dirty="0"/>
                    </a:p>
                  </a:txBody>
                  <a:tcPr/>
                </a:tc>
                <a:tc>
                  <a:txBody>
                    <a:bodyPr/>
                    <a:lstStyle/>
                    <a:p>
                      <a:r>
                        <a:rPr lang="it-IT" sz="1600" kern="1200" dirty="0">
                          <a:effectLst/>
                        </a:rPr>
                        <a:t>Le FOB ottengono i fondi da destinare ad enti non profit tramite le loro attività bancarie e di investimento, che generano un rendimento.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Secondo i dati di italianonprofit.com, le FOB sono 88 nel Paese. Sebbene operino anche a livello nazionale, le FOB operano principalmente nel territorio. Qui si può trovarne un elenco: </a:t>
                      </a:r>
                      <a:r>
                        <a:rPr lang="it-IT" sz="1600" u="sng" kern="1200" dirty="0">
                          <a:effectLst/>
                          <a:hlinkClick r:id="rId2"/>
                        </a:rPr>
                        <a:t>https://italianonprofit.it/filantropia-istituzionale/cerca/tipologia-fondazioni-bancarie/</a:t>
                      </a:r>
                      <a:endParaRPr lang="it-IT" sz="1600" kern="1200" dirty="0">
                        <a:effectLst/>
                      </a:endParaRPr>
                    </a:p>
                    <a:p>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3" action="ppaction://hlinksldjump"/>
            <a:extLst>
              <a:ext uri="{FF2B5EF4-FFF2-40B4-BE49-F238E27FC236}">
                <a16:creationId xmlns:a16="http://schemas.microsoft.com/office/drawing/2014/main" id="{DADA24E8-D5B7-4599-85B9-60C70217F62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079078" y="202005"/>
            <a:ext cx="780496" cy="780496"/>
          </a:xfrm>
          <a:prstGeom prst="rect">
            <a:avLst/>
          </a:prstGeom>
        </p:spPr>
      </p:pic>
    </p:spTree>
    <p:extLst>
      <p:ext uri="{BB962C8B-B14F-4D97-AF65-F5344CB8AC3E}">
        <p14:creationId xmlns:p14="http://schemas.microsoft.com/office/powerpoint/2010/main" val="6933181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12FAFC-FB81-400B-A841-F9CA73CE6C2C}"/>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dei </a:t>
            </a:r>
            <a:r>
              <a:rPr lang="it-IT" sz="6000" b="1" dirty="0"/>
              <a:t>Contributi di enti pubblici</a:t>
            </a:r>
          </a:p>
        </p:txBody>
      </p:sp>
      <p:sp>
        <p:nvSpPr>
          <p:cNvPr id="3" name="Sottotitolo 2">
            <a:extLst>
              <a:ext uri="{FF2B5EF4-FFF2-40B4-BE49-F238E27FC236}">
                <a16:creationId xmlns:a16="http://schemas.microsoft.com/office/drawing/2014/main" id="{7B8AEDAC-0852-42A1-B528-6663283958C1}"/>
              </a:ext>
            </a:extLst>
          </p:cNvPr>
          <p:cNvSpPr>
            <a:spLocks noGrp="1"/>
          </p:cNvSpPr>
          <p:nvPr>
            <p:ph type="subTitle" idx="1"/>
          </p:nvPr>
        </p:nvSpPr>
        <p:spPr>
          <a:xfrm>
            <a:off x="1086041" y="2644359"/>
            <a:ext cx="2707937" cy="1569280"/>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p>
            <a:pPr algn="ctr"/>
            <a:r>
              <a:rPr lang="it-IT" sz="2000" dirty="0">
                <a:hlinkClick r:id="rId2" action="ppaction://hlinksldjump"/>
              </a:rPr>
              <a:t>Clicca qui per saperne di più</a:t>
            </a: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45EEA379-C2B7-4910-A80C-97BBCDEBF37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569504"/>
            <a:ext cx="780496" cy="780496"/>
          </a:xfrm>
          <a:prstGeom prst="rect">
            <a:avLst/>
          </a:prstGeom>
        </p:spPr>
      </p:pic>
    </p:spTree>
    <p:extLst>
      <p:ext uri="{BB962C8B-B14F-4D97-AF65-F5344CB8AC3E}">
        <p14:creationId xmlns:p14="http://schemas.microsoft.com/office/powerpoint/2010/main" val="11008278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10935" y="83675"/>
            <a:ext cx="9144000" cy="1052666"/>
          </a:xfrm>
        </p:spPr>
        <p:txBody>
          <a:bodyPr/>
          <a:lstStyle/>
          <a:p>
            <a:r>
              <a:rPr lang="it-IT" b="1" dirty="0"/>
              <a:t>Contributi di enti pubblici</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882056846"/>
              </p:ext>
            </p:extLst>
          </p:nvPr>
        </p:nvGraphicFramePr>
        <p:xfrm>
          <a:off x="0" y="1200992"/>
          <a:ext cx="12192000" cy="5657008"/>
        </p:xfrm>
        <a:graphic>
          <a:graphicData uri="http://schemas.openxmlformats.org/drawingml/2006/table">
            <a:tbl>
              <a:tblPr firstRow="1" bandRow="1">
                <a:tableStyleId>{5C22544A-7EE6-4342-B048-85BDC9FD1C3A}</a:tableStyleId>
              </a:tblPr>
              <a:tblGrid>
                <a:gridCol w="1358283">
                  <a:extLst>
                    <a:ext uri="{9D8B030D-6E8A-4147-A177-3AD203B41FA5}">
                      <a16:colId xmlns:a16="http://schemas.microsoft.com/office/drawing/2014/main" val="1618652074"/>
                    </a:ext>
                  </a:extLst>
                </a:gridCol>
                <a:gridCol w="1322773">
                  <a:extLst>
                    <a:ext uri="{9D8B030D-6E8A-4147-A177-3AD203B41FA5}">
                      <a16:colId xmlns:a16="http://schemas.microsoft.com/office/drawing/2014/main" val="3735375489"/>
                    </a:ext>
                  </a:extLst>
                </a:gridCol>
                <a:gridCol w="1677880">
                  <a:extLst>
                    <a:ext uri="{9D8B030D-6E8A-4147-A177-3AD203B41FA5}">
                      <a16:colId xmlns:a16="http://schemas.microsoft.com/office/drawing/2014/main" val="3814768709"/>
                    </a:ext>
                  </a:extLst>
                </a:gridCol>
                <a:gridCol w="1216241">
                  <a:extLst>
                    <a:ext uri="{9D8B030D-6E8A-4147-A177-3AD203B41FA5}">
                      <a16:colId xmlns:a16="http://schemas.microsoft.com/office/drawing/2014/main" val="468344498"/>
                    </a:ext>
                  </a:extLst>
                </a:gridCol>
                <a:gridCol w="2293640">
                  <a:extLst>
                    <a:ext uri="{9D8B030D-6E8A-4147-A177-3AD203B41FA5}">
                      <a16:colId xmlns:a16="http://schemas.microsoft.com/office/drawing/2014/main" val="1996791313"/>
                    </a:ext>
                  </a:extLst>
                </a:gridCol>
                <a:gridCol w="1814286">
                  <a:extLst>
                    <a:ext uri="{9D8B030D-6E8A-4147-A177-3AD203B41FA5}">
                      <a16:colId xmlns:a16="http://schemas.microsoft.com/office/drawing/2014/main" val="3440649092"/>
                    </a:ext>
                  </a:extLst>
                </a:gridCol>
                <a:gridCol w="2508897">
                  <a:extLst>
                    <a:ext uri="{9D8B030D-6E8A-4147-A177-3AD203B41FA5}">
                      <a16:colId xmlns:a16="http://schemas.microsoft.com/office/drawing/2014/main" val="3779825280"/>
                    </a:ext>
                  </a:extLst>
                </a:gridCol>
              </a:tblGrid>
              <a:tr h="958815">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4698193">
                <a:tc>
                  <a:txBody>
                    <a:bodyPr/>
                    <a:lstStyle/>
                    <a:p>
                      <a:r>
                        <a:rPr lang="it-IT" sz="1600" dirty="0"/>
                        <a:t>È uno strumento di donazione, in cui i fondi vengono erogati a titolo gratuito dagli enti della pubblica amministrazione. Si tratta di un'erogazione di denaro o altri beni dal settore pubblico al Terzo Settore. </a:t>
                      </a:r>
                    </a:p>
                  </a:txBody>
                  <a:tcPr/>
                </a:tc>
                <a:tc>
                  <a:txBody>
                    <a:bodyPr/>
                    <a:lstStyle/>
                    <a:p>
                      <a:r>
                        <a:rPr lang="it-IT" sz="1600" kern="1200" dirty="0">
                          <a:effectLst/>
                        </a:rPr>
                        <a:t>Si tratta di donazioni a fondo perduto per cui non è possibile parlare di durata, né di pagamenti e rimborso</a:t>
                      </a:r>
                      <a:r>
                        <a:rPr lang="it-IT" sz="1800" kern="1200" dirty="0">
                          <a:effectLst/>
                        </a:rPr>
                        <a:t>. </a:t>
                      </a:r>
                      <a:endParaRPr lang="it-IT" dirty="0"/>
                    </a:p>
                  </a:txBody>
                  <a:tcPr/>
                </a:tc>
                <a:tc>
                  <a:txBody>
                    <a:bodyPr/>
                    <a:lstStyle/>
                    <a:p>
                      <a:r>
                        <a:rPr lang="it-IT" sz="1600" kern="1200" dirty="0">
                          <a:effectLst/>
                        </a:rPr>
                        <a:t>Con la circolare n. 2 dell’11 gennaio 2019 il Ministero del Lavoro e delle Politiche sociali fornisce chiarimenti circa gli adempimenti di trasparenza e pubblicità introdotti dalla Legge 4 agosto 2017 n. 124 (art. 1, commi 125-129). </a:t>
                      </a:r>
                      <a:endParaRPr lang="it-IT" sz="1600" dirty="0"/>
                    </a:p>
                  </a:txBody>
                  <a:tcPr/>
                </a:tc>
                <a:tc>
                  <a:txBody>
                    <a:bodyPr/>
                    <a:lstStyle/>
                    <a:p>
                      <a:r>
                        <a:rPr lang="it-IT" sz="1600" kern="1200" dirty="0">
                          <a:effectLst/>
                        </a:rPr>
                        <a:t>Lo scopo principale dei contributi di finanziamento pubblici alle imprese del Terzo Settore è quello di favorire il loro sviluppo e incentivare la creazione di nuove imprese sociali.</a:t>
                      </a:r>
                      <a:endParaRPr lang="it-IT" sz="1600" dirty="0"/>
                    </a:p>
                  </a:txBody>
                  <a:tcPr/>
                </a:tc>
                <a:tc>
                  <a:txBody>
                    <a:bodyPr/>
                    <a:lstStyle/>
                    <a:p>
                      <a:r>
                        <a:rPr lang="it-IT" sz="1600" dirty="0"/>
                        <a:t>A partire dal primo gennaio 2019 è entrato in vigore l’obbligo di pubblicità e trasparenza per tutti i soggetti, tra cui gli enti di terzo settore, che ricevono finanziamenti dalla pubblica amministrazione: entro il 28 febbraio di ogni anno dovranno pubblicare online il rendiconto di tutti i contributi pubblici ricevuti nel corso dell’anno precedente, se la somma totale supera i €10.000. </a:t>
                      </a:r>
                    </a:p>
                  </a:txBody>
                  <a:tcPr/>
                </a:tc>
                <a:tc>
                  <a:txBody>
                    <a:bodyPr/>
                    <a:lstStyle/>
                    <a:p>
                      <a:r>
                        <a:rPr lang="it-IT" sz="1600" kern="1200" dirty="0">
                          <a:effectLst/>
                        </a:rPr>
                        <a:t>Secondo la circolare 2/2019, la competenza dei controlli spetta alle stesse amministrazioni pubbliche, in quanto ciò rientra nel concetto di corretto impiego delle risorse pubbliche conferite agli enti di terzo settore.</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Le Pubbliche Amministrazioni (PA) erogano fondi in favore delle imprese sociali. Questi fondi possono essere anche dell'Unione Europea, come il FEI EASI, offerto da </a:t>
                      </a:r>
                      <a:r>
                        <a:rPr lang="it-IT" sz="1600" kern="1200" dirty="0" err="1">
                          <a:effectLst/>
                        </a:rPr>
                        <a:t>Cooperfidi</a:t>
                      </a:r>
                      <a:r>
                        <a:rPr lang="it-IT" sz="1600" kern="1200" dirty="0">
                          <a:effectLst/>
                        </a:rPr>
                        <a:t> o il COSME FEI, offerto da </a:t>
                      </a:r>
                      <a:r>
                        <a:rPr lang="it-IT" sz="1600" kern="1200" dirty="0" err="1">
                          <a:effectLst/>
                        </a:rPr>
                        <a:t>InvestEU</a:t>
                      </a:r>
                      <a:r>
                        <a:rPr lang="it-IT" sz="1600" kern="1200" dirty="0">
                          <a:effectLst/>
                        </a:rPr>
                        <a:t>.</a:t>
                      </a:r>
                    </a:p>
                    <a:p>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8BC3B43A-DD97-4229-8DBA-B7AF1601C1F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69030" y="219760"/>
            <a:ext cx="780496" cy="780496"/>
          </a:xfrm>
          <a:prstGeom prst="rect">
            <a:avLst/>
          </a:prstGeom>
        </p:spPr>
      </p:pic>
    </p:spTree>
    <p:extLst>
      <p:ext uri="{BB962C8B-B14F-4D97-AF65-F5344CB8AC3E}">
        <p14:creationId xmlns:p14="http://schemas.microsoft.com/office/powerpoint/2010/main" val="1807864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95ED8CC-E1B6-4A46-B1FD-F72C75E90D42}"/>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Social Bond</a:t>
            </a:r>
            <a:endParaRPr lang="it-IT" sz="6000" dirty="0"/>
          </a:p>
        </p:txBody>
      </p:sp>
      <p:sp>
        <p:nvSpPr>
          <p:cNvPr id="3" name="Sottotitolo 2">
            <a:extLst>
              <a:ext uri="{FF2B5EF4-FFF2-40B4-BE49-F238E27FC236}">
                <a16:creationId xmlns:a16="http://schemas.microsoft.com/office/drawing/2014/main" id="{A1883326-24E1-41F8-A900-888AF453D055}"/>
              </a:ext>
            </a:extLst>
          </p:cNvPr>
          <p:cNvSpPr>
            <a:spLocks noGrp="1"/>
          </p:cNvSpPr>
          <p:nvPr>
            <p:ph type="subTitle" idx="1"/>
          </p:nvPr>
        </p:nvSpPr>
        <p:spPr>
          <a:xfrm>
            <a:off x="1213927" y="2761939"/>
            <a:ext cx="2707937" cy="1334119"/>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lnSpcReduction="10000"/>
          </a:bodyPr>
          <a:lstStyle/>
          <a:p>
            <a:pPr algn="ctr"/>
            <a:endParaRPr lang="it-IT" sz="2000" dirty="0">
              <a:hlinkClick r:id="rId2" action="ppaction://hlinksldjump"/>
            </a:endParaRPr>
          </a:p>
          <a:p>
            <a:pPr algn="ctr"/>
            <a:r>
              <a:rPr lang="it-IT" sz="2000" dirty="0">
                <a:hlinkClick r:id="rId2" action="ppaction://hlinksldjump"/>
              </a:rPr>
              <a:t>Clicca qui per saperne di più</a:t>
            </a:r>
          </a:p>
          <a:p>
            <a:pPr algn="ct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B4EA4003-880F-484F-AC99-0CEC1FBE1A0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620303"/>
            <a:ext cx="780496" cy="780496"/>
          </a:xfrm>
          <a:prstGeom prst="rect">
            <a:avLst/>
          </a:prstGeom>
        </p:spPr>
      </p:pic>
    </p:spTree>
    <p:extLst>
      <p:ext uri="{BB962C8B-B14F-4D97-AF65-F5344CB8AC3E}">
        <p14:creationId xmlns:p14="http://schemas.microsoft.com/office/powerpoint/2010/main" val="896590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19814" y="65920"/>
            <a:ext cx="9144000" cy="1052666"/>
          </a:xfrm>
        </p:spPr>
        <p:txBody>
          <a:bodyPr/>
          <a:lstStyle/>
          <a:p>
            <a:r>
              <a:rPr lang="it-IT" b="1" dirty="0"/>
              <a:t>Social Bond</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2966881024"/>
              </p:ext>
            </p:extLst>
          </p:nvPr>
        </p:nvGraphicFramePr>
        <p:xfrm>
          <a:off x="0" y="1236501"/>
          <a:ext cx="12192000" cy="5882640"/>
        </p:xfrm>
        <a:graphic>
          <a:graphicData uri="http://schemas.openxmlformats.org/drawingml/2006/table">
            <a:tbl>
              <a:tblPr firstRow="1" bandRow="1">
                <a:tableStyleId>{5C22544A-7EE6-4342-B048-85BDC9FD1C3A}</a:tableStyleId>
              </a:tblPr>
              <a:tblGrid>
                <a:gridCol w="1944210">
                  <a:extLst>
                    <a:ext uri="{9D8B030D-6E8A-4147-A177-3AD203B41FA5}">
                      <a16:colId xmlns:a16="http://schemas.microsoft.com/office/drawing/2014/main" val="1618652074"/>
                    </a:ext>
                  </a:extLst>
                </a:gridCol>
                <a:gridCol w="1269507">
                  <a:extLst>
                    <a:ext uri="{9D8B030D-6E8A-4147-A177-3AD203B41FA5}">
                      <a16:colId xmlns:a16="http://schemas.microsoft.com/office/drawing/2014/main" val="3735375489"/>
                    </a:ext>
                  </a:extLst>
                </a:gridCol>
                <a:gridCol w="1269506">
                  <a:extLst>
                    <a:ext uri="{9D8B030D-6E8A-4147-A177-3AD203B41FA5}">
                      <a16:colId xmlns:a16="http://schemas.microsoft.com/office/drawing/2014/main" val="3814768709"/>
                    </a:ext>
                  </a:extLst>
                </a:gridCol>
                <a:gridCol w="1615736">
                  <a:extLst>
                    <a:ext uri="{9D8B030D-6E8A-4147-A177-3AD203B41FA5}">
                      <a16:colId xmlns:a16="http://schemas.microsoft.com/office/drawing/2014/main" val="468344498"/>
                    </a:ext>
                  </a:extLst>
                </a:gridCol>
                <a:gridCol w="1793290">
                  <a:extLst>
                    <a:ext uri="{9D8B030D-6E8A-4147-A177-3AD203B41FA5}">
                      <a16:colId xmlns:a16="http://schemas.microsoft.com/office/drawing/2014/main" val="1996791313"/>
                    </a:ext>
                  </a:extLst>
                </a:gridCol>
                <a:gridCol w="1686757">
                  <a:extLst>
                    <a:ext uri="{9D8B030D-6E8A-4147-A177-3AD203B41FA5}">
                      <a16:colId xmlns:a16="http://schemas.microsoft.com/office/drawing/2014/main" val="3440649092"/>
                    </a:ext>
                  </a:extLst>
                </a:gridCol>
                <a:gridCol w="2612994">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Si tratta di obbligazioni emesse per finanziarsi. Per il momento in Italia sono emesse solo da istituti di credito. Nel Social Bond si assicura al sottoscrittore dell'obbligazione che una parte o l'interezza del finanziamento raccolto sarà investito in progetti socialmente rilevanti o finanziamenti per il Terzo Settore.</a:t>
                      </a:r>
                      <a:endParaRPr lang="it-IT" sz="1600" b="1" kern="1200" dirty="0">
                        <a:solidFill>
                          <a:schemeClr val="dk1"/>
                        </a:solidFill>
                        <a:effectLst/>
                        <a:latin typeface="+mn-lt"/>
                        <a:ea typeface="+mn-ea"/>
                        <a:cs typeface="+mn-cs"/>
                      </a:endParaRPr>
                    </a:p>
                  </a:txBody>
                  <a:tcPr/>
                </a:tc>
                <a:tc>
                  <a:txBody>
                    <a:bodyPr/>
                    <a:lstStyle/>
                    <a:p>
                      <a:r>
                        <a:rPr lang="it-IT" sz="1600" kern="1200" dirty="0">
                          <a:effectLst/>
                        </a:rPr>
                        <a:t>Durata: determinata dall'emittente.</a:t>
                      </a:r>
                    </a:p>
                    <a:p>
                      <a:r>
                        <a:rPr lang="it-IT" sz="1600" kern="1200" dirty="0">
                          <a:effectLst/>
                        </a:rPr>
                        <a:t>Pagamenti: l'obbligazione può prevedere cedole ai sottoscrittori. Rimborso: è previsto il rimborso del capitale a scadenza.</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Per quanto riguarda il quadro normativo bisogna tenere in considerazione la disciplina delle obbligazioni societarie: Art. 2410 - 2420-ter codice civile.</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Dal punto di vista bancario, lo scopo è legato alla raccolta di finanziamenti nel caso in cui parte del finanziamento raccolto rimanga a disposizione della banca. Nel caso in cui l'intero finanziamento sia destinato a progetti ad impatto sociale, lo scopo è di CSR aziendale.</a:t>
                      </a:r>
                    </a:p>
                    <a:p>
                      <a:endParaRPr lang="it-IT" sz="1600" dirty="0"/>
                    </a:p>
                  </a:txBody>
                  <a:tcPr/>
                </a:tc>
                <a:tc>
                  <a:txBody>
                    <a:bodyPr/>
                    <a:lstStyle/>
                    <a:p>
                      <a:r>
                        <a:rPr lang="it-IT" sz="1600" kern="1200" dirty="0">
                          <a:effectLst/>
                        </a:rPr>
                        <a:t>Le imprese sociali possono essere beneficiarie degli investimenti legati all'emissione di queste obbligazioni. In tal senso, ricoprono una forte rilevanza la comunicazione che l'impresa riesce a realizzare ed i rapporti che si sviluppano con il sistema bancario.</a:t>
                      </a:r>
                    </a:p>
                    <a:p>
                      <a:r>
                        <a:rPr lang="it-IT" sz="1600" kern="1200" dirty="0">
                          <a:effectLst/>
                        </a:rPr>
                        <a:t> </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Il social bond permette agli investitori di investire i loro risparmi perseguendo contemporaneamente obiettivi economici e sociali.</a:t>
                      </a:r>
                    </a:p>
                    <a:p>
                      <a:endParaRPr lang="it-IT" sz="1600" dirty="0"/>
                    </a:p>
                  </a:txBody>
                  <a:tcPr/>
                </a:tc>
                <a:tc>
                  <a:txBody>
                    <a:bodyPr/>
                    <a:lstStyle/>
                    <a:p>
                      <a:r>
                        <a:rPr lang="it-IT" sz="1600" kern="1200" dirty="0">
                          <a:effectLst/>
                        </a:rPr>
                        <a:t>I principali attori che offrono tale finanziamento esterno: Banca UBI (la più attiva) (</a:t>
                      </a:r>
                      <a:r>
                        <a:rPr lang="it-IT" sz="1600" kern="1200" dirty="0">
                          <a:effectLst/>
                          <a:hlinkClick r:id="rId2"/>
                        </a:rPr>
                        <a:t>https://www.ubibanca.it/pagine/Green-Social-and-Sustainable-bonds-IT.aspx</a:t>
                      </a:r>
                      <a:r>
                        <a:rPr lang="it-IT" sz="1600" kern="1200" dirty="0">
                          <a:effectLst/>
                        </a:rPr>
                        <a:t> ) ; Deutsche Bank; Credito Valtellinese (</a:t>
                      </a:r>
                      <a:r>
                        <a:rPr lang="it-IT" sz="1600" kern="1200" dirty="0">
                          <a:effectLst/>
                          <a:hlinkClick r:id="rId3"/>
                        </a:rPr>
                        <a:t>https://www.creval.it/soci-e-no-profit/investimenti/investimenti-no-profit/246/creval-social-bond</a:t>
                      </a:r>
                      <a:r>
                        <a:rPr lang="it-IT" sz="1600" kern="1200" dirty="0">
                          <a:effectLst/>
                        </a:rPr>
                        <a:t> ); Cassa Depositi e Prestiti (</a:t>
                      </a:r>
                      <a:r>
                        <a:rPr lang="it-IT" sz="1600" u="sng" kern="1200" dirty="0">
                          <a:effectLst/>
                          <a:hlinkClick r:id="rId4"/>
                        </a:rPr>
                        <a:t>https://www.cdp.it/sitointernet/it/green_social_sust_bonds.page</a:t>
                      </a:r>
                      <a:r>
                        <a:rPr lang="it-IT" sz="1600" kern="1200" dirty="0">
                          <a:effectLst/>
                        </a:rPr>
                        <a:t>); Credit Agricole.</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5" action="ppaction://hlinksldjump"/>
            <a:extLst>
              <a:ext uri="{FF2B5EF4-FFF2-40B4-BE49-F238E27FC236}">
                <a16:creationId xmlns:a16="http://schemas.microsoft.com/office/drawing/2014/main" id="{44ED1A07-D062-4727-93B6-3066C76D65B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872186" y="202005"/>
            <a:ext cx="780496" cy="780496"/>
          </a:xfrm>
          <a:prstGeom prst="rect">
            <a:avLst/>
          </a:prstGeom>
        </p:spPr>
      </p:pic>
    </p:spTree>
    <p:extLst>
      <p:ext uri="{BB962C8B-B14F-4D97-AF65-F5344CB8AC3E}">
        <p14:creationId xmlns:p14="http://schemas.microsoft.com/office/powerpoint/2010/main" val="3279230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12FAFC-FB81-400B-A841-F9CA73CE6C2C}"/>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delle </a:t>
            </a:r>
            <a:r>
              <a:rPr lang="it-IT" sz="6000" b="1" dirty="0"/>
              <a:t>Agevolazioni</a:t>
            </a:r>
          </a:p>
        </p:txBody>
      </p:sp>
      <p:sp>
        <p:nvSpPr>
          <p:cNvPr id="3" name="Sottotitolo 2">
            <a:extLst>
              <a:ext uri="{FF2B5EF4-FFF2-40B4-BE49-F238E27FC236}">
                <a16:creationId xmlns:a16="http://schemas.microsoft.com/office/drawing/2014/main" id="{7B8AEDAC-0852-42A1-B528-6663283958C1}"/>
              </a:ext>
            </a:extLst>
          </p:cNvPr>
          <p:cNvSpPr>
            <a:spLocks noGrp="1"/>
          </p:cNvSpPr>
          <p:nvPr>
            <p:ph type="subTitle" idx="1"/>
          </p:nvPr>
        </p:nvSpPr>
        <p:spPr>
          <a:xfrm>
            <a:off x="1086041" y="2644359"/>
            <a:ext cx="2707937" cy="1569280"/>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p>
            <a:pPr algn="ctr"/>
            <a:r>
              <a:rPr lang="it-IT" sz="2000" dirty="0">
                <a:hlinkClick r:id="rId2" action="ppaction://hlinksldjump"/>
              </a:rPr>
              <a:t>Clicca qui per saperne di più</a:t>
            </a: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E36B2C7D-2B7F-4AB0-8F2A-E6669A3A714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569504"/>
            <a:ext cx="780496" cy="780496"/>
          </a:xfrm>
          <a:prstGeom prst="rect">
            <a:avLst/>
          </a:prstGeom>
        </p:spPr>
      </p:pic>
    </p:spTree>
    <p:extLst>
      <p:ext uri="{BB962C8B-B14F-4D97-AF65-F5344CB8AC3E}">
        <p14:creationId xmlns:p14="http://schemas.microsoft.com/office/powerpoint/2010/main" val="30391758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10936" y="101431"/>
            <a:ext cx="9144000" cy="1052666"/>
          </a:xfrm>
        </p:spPr>
        <p:txBody>
          <a:bodyPr/>
          <a:lstStyle/>
          <a:p>
            <a:r>
              <a:rPr lang="it-IT" b="1" dirty="0"/>
              <a:t>Agevolazioni</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767112311"/>
              </p:ext>
            </p:extLst>
          </p:nvPr>
        </p:nvGraphicFramePr>
        <p:xfrm>
          <a:off x="0" y="1218746"/>
          <a:ext cx="12192000" cy="5638800"/>
        </p:xfrm>
        <a:graphic>
          <a:graphicData uri="http://schemas.openxmlformats.org/drawingml/2006/table">
            <a:tbl>
              <a:tblPr firstRow="1" bandRow="1">
                <a:tableStyleId>{5C22544A-7EE6-4342-B048-85BDC9FD1C3A}</a:tableStyleId>
              </a:tblPr>
              <a:tblGrid>
                <a:gridCol w="1309744">
                  <a:extLst>
                    <a:ext uri="{9D8B030D-6E8A-4147-A177-3AD203B41FA5}">
                      <a16:colId xmlns:a16="http://schemas.microsoft.com/office/drawing/2014/main" val="1618652074"/>
                    </a:ext>
                  </a:extLst>
                </a:gridCol>
                <a:gridCol w="1628765">
                  <a:extLst>
                    <a:ext uri="{9D8B030D-6E8A-4147-A177-3AD203B41FA5}">
                      <a16:colId xmlns:a16="http://schemas.microsoft.com/office/drawing/2014/main" val="3735375489"/>
                    </a:ext>
                  </a:extLst>
                </a:gridCol>
                <a:gridCol w="1651246">
                  <a:extLst>
                    <a:ext uri="{9D8B030D-6E8A-4147-A177-3AD203B41FA5}">
                      <a16:colId xmlns:a16="http://schemas.microsoft.com/office/drawing/2014/main" val="3814768709"/>
                    </a:ext>
                  </a:extLst>
                </a:gridCol>
                <a:gridCol w="1500327">
                  <a:extLst>
                    <a:ext uri="{9D8B030D-6E8A-4147-A177-3AD203B41FA5}">
                      <a16:colId xmlns:a16="http://schemas.microsoft.com/office/drawing/2014/main" val="468344498"/>
                    </a:ext>
                  </a:extLst>
                </a:gridCol>
                <a:gridCol w="2423603">
                  <a:extLst>
                    <a:ext uri="{9D8B030D-6E8A-4147-A177-3AD203B41FA5}">
                      <a16:colId xmlns:a16="http://schemas.microsoft.com/office/drawing/2014/main" val="1996791313"/>
                    </a:ext>
                  </a:extLst>
                </a:gridCol>
                <a:gridCol w="1731146">
                  <a:extLst>
                    <a:ext uri="{9D8B030D-6E8A-4147-A177-3AD203B41FA5}">
                      <a16:colId xmlns:a16="http://schemas.microsoft.com/office/drawing/2014/main" val="3440649092"/>
                    </a:ext>
                  </a:extLst>
                </a:gridCol>
                <a:gridCol w="1947169">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Questi fondi sono erogati dal Ministero dello Sviluppo Economico.</a:t>
                      </a:r>
                      <a:endParaRPr lang="it-IT" sz="1600" dirty="0"/>
                    </a:p>
                  </a:txBody>
                  <a:tcPr/>
                </a:tc>
                <a:tc>
                  <a:txBody>
                    <a:bodyPr/>
                    <a:lstStyle/>
                    <a:p>
                      <a:r>
                        <a:rPr lang="it-IT" sz="1600" kern="1200" dirty="0">
                          <a:effectLst/>
                        </a:rPr>
                        <a:t>Questi contributi consistono nella concessione di un finanziamento di durata massima di 15 anni, comprensiva di un periodo di preammortamento massimo di 4 anni al tasso agevolato dello 0,5 per cento annuo.</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Per quanto riguarda gli obiettivi richiesti dai programmi di investimento dalle imprese sociali, si fa riferimento all'art.8, comma 1, del decreto interministeriale 14 febbraio 2017. </a:t>
                      </a:r>
                    </a:p>
                    <a:p>
                      <a:endParaRPr lang="it-IT" sz="1600" dirty="0"/>
                    </a:p>
                  </a:txBody>
                  <a:tcPr/>
                </a:tc>
                <a:tc>
                  <a:txBody>
                    <a:bodyPr/>
                    <a:lstStyle/>
                    <a:p>
                      <a:r>
                        <a:rPr lang="it-IT" sz="1600" kern="1200" dirty="0">
                          <a:effectLst/>
                        </a:rPr>
                        <a:t>Lo scopo principale dei contributi di finanziamento pubblici alle imprese del Terzo Settore è quello di favorire il loro sviluppo e incentivare la creazione di nuove imprese sociali. </a:t>
                      </a:r>
                      <a:endParaRPr lang="it-IT" sz="1600" dirty="0"/>
                    </a:p>
                  </a:txBody>
                  <a:tcPr/>
                </a:tc>
                <a:tc>
                  <a:txBody>
                    <a:bodyPr/>
                    <a:lstStyle/>
                    <a:p>
                      <a:r>
                        <a:rPr lang="it-IT" sz="1600" kern="1200" dirty="0">
                          <a:effectLst/>
                        </a:rPr>
                        <a:t>Questo strumento supporta i progetti a carattere sociale, cioè quelli che hanno un impatto sociale sulla comunità. Infatti, lo strumento si rivolge specificamente a imprese sociali, cooperative sociali e ONLUS. Per ottenere finanziamenti agevolati, le imprese sociali devono compilare una richiesta specifica al </a:t>
                      </a:r>
                      <a:r>
                        <a:rPr lang="it-IT" sz="1600" kern="1200" dirty="0" err="1">
                          <a:effectLst/>
                        </a:rPr>
                        <a:t>MiSE</a:t>
                      </a:r>
                      <a:r>
                        <a:rPr lang="it-IT" sz="1600" kern="1200" dirty="0">
                          <a:effectLst/>
                        </a:rPr>
                        <a:t>. Previa richiesta, l'impresa deve assicurarsi di avere i requisiti legali ed economici per poter fare domanda.</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Lo Stato otterrà benefici di sviluppo economico e sociale, come contenuto negli obiettivi dei progetti di finanziamento, spiegati in dettaglio nella colonna "attori".</a:t>
                      </a:r>
                    </a:p>
                    <a:p>
                      <a:endParaRPr lang="it-IT" sz="1600" dirty="0"/>
                    </a:p>
                  </a:txBody>
                  <a:tcPr/>
                </a:tc>
                <a:tc>
                  <a:txBody>
                    <a:bodyPr/>
                    <a:lstStyle/>
                    <a:p>
                      <a:r>
                        <a:rPr lang="it-IT" sz="1600" kern="1200" dirty="0">
                          <a:effectLst/>
                        </a:rPr>
                        <a:t>Il Ministero dello Sviluppo economico fornisce agevolazioni alle imprese per la diffusione e il rafforzamento dell’economia sociale. </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946EBD07-D950-417F-ACE6-ED34E12B4FA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69030" y="237516"/>
            <a:ext cx="780496" cy="780496"/>
          </a:xfrm>
          <a:prstGeom prst="rect">
            <a:avLst/>
          </a:prstGeom>
        </p:spPr>
      </p:pic>
    </p:spTree>
    <p:extLst>
      <p:ext uri="{BB962C8B-B14F-4D97-AF65-F5344CB8AC3E}">
        <p14:creationId xmlns:p14="http://schemas.microsoft.com/office/powerpoint/2010/main" val="13710694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F442B9-2928-4279-942D-0CADB4690EB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dei </a:t>
            </a:r>
            <a:r>
              <a:rPr lang="it-IT" sz="6000" b="1" dirty="0"/>
              <a:t>Soci sovventori</a:t>
            </a:r>
          </a:p>
        </p:txBody>
      </p:sp>
      <p:sp>
        <p:nvSpPr>
          <p:cNvPr id="3" name="Sottotitolo 2">
            <a:extLst>
              <a:ext uri="{FF2B5EF4-FFF2-40B4-BE49-F238E27FC236}">
                <a16:creationId xmlns:a16="http://schemas.microsoft.com/office/drawing/2014/main" id="{D8230683-6BFB-4F08-B53C-AAF7583BEB26}"/>
              </a:ext>
            </a:extLst>
          </p:cNvPr>
          <p:cNvSpPr>
            <a:spLocks noGrp="1"/>
          </p:cNvSpPr>
          <p:nvPr>
            <p:ph type="subTitle" idx="1"/>
          </p:nvPr>
        </p:nvSpPr>
        <p:spPr>
          <a:xfrm>
            <a:off x="1023258" y="2768598"/>
            <a:ext cx="2707937" cy="1320802"/>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p>
            <a:pPr algn="ctr"/>
            <a:r>
              <a:rPr lang="it-IT" sz="2000" dirty="0">
                <a:hlinkClick r:id="rId2" action="ppaction://hlinksldjump"/>
              </a:rPr>
              <a:t>Clicca qui per saperne di più</a:t>
            </a: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880D2779-12DC-4B38-A8AA-17C40354175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952780" y="5569504"/>
            <a:ext cx="780496" cy="780496"/>
          </a:xfrm>
          <a:prstGeom prst="rect">
            <a:avLst/>
          </a:prstGeom>
        </p:spPr>
      </p:pic>
    </p:spTree>
    <p:extLst>
      <p:ext uri="{BB962C8B-B14F-4D97-AF65-F5344CB8AC3E}">
        <p14:creationId xmlns:p14="http://schemas.microsoft.com/office/powerpoint/2010/main" val="2787833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02058" y="101431"/>
            <a:ext cx="9144000" cy="1052666"/>
          </a:xfrm>
        </p:spPr>
        <p:txBody>
          <a:bodyPr/>
          <a:lstStyle/>
          <a:p>
            <a:r>
              <a:rPr lang="it-IT" b="1" dirty="0"/>
              <a:t>Soci sovventori</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3627249447"/>
              </p:ext>
            </p:extLst>
          </p:nvPr>
        </p:nvGraphicFramePr>
        <p:xfrm>
          <a:off x="0" y="1156316"/>
          <a:ext cx="12192000" cy="59131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618652074"/>
                    </a:ext>
                  </a:extLst>
                </a:gridCol>
                <a:gridCol w="1411550">
                  <a:extLst>
                    <a:ext uri="{9D8B030D-6E8A-4147-A177-3AD203B41FA5}">
                      <a16:colId xmlns:a16="http://schemas.microsoft.com/office/drawing/2014/main" val="3735375489"/>
                    </a:ext>
                  </a:extLst>
                </a:gridCol>
                <a:gridCol w="1447060">
                  <a:extLst>
                    <a:ext uri="{9D8B030D-6E8A-4147-A177-3AD203B41FA5}">
                      <a16:colId xmlns:a16="http://schemas.microsoft.com/office/drawing/2014/main" val="3814768709"/>
                    </a:ext>
                  </a:extLst>
                </a:gridCol>
                <a:gridCol w="1358283">
                  <a:extLst>
                    <a:ext uri="{9D8B030D-6E8A-4147-A177-3AD203B41FA5}">
                      <a16:colId xmlns:a16="http://schemas.microsoft.com/office/drawing/2014/main" val="468344498"/>
                    </a:ext>
                  </a:extLst>
                </a:gridCol>
                <a:gridCol w="1686757">
                  <a:extLst>
                    <a:ext uri="{9D8B030D-6E8A-4147-A177-3AD203B41FA5}">
                      <a16:colId xmlns:a16="http://schemas.microsoft.com/office/drawing/2014/main" val="1996791313"/>
                    </a:ext>
                  </a:extLst>
                </a:gridCol>
                <a:gridCol w="2565647">
                  <a:extLst>
                    <a:ext uri="{9D8B030D-6E8A-4147-A177-3AD203B41FA5}">
                      <a16:colId xmlns:a16="http://schemas.microsoft.com/office/drawing/2014/main" val="3440649092"/>
                    </a:ext>
                  </a:extLst>
                </a:gridCol>
                <a:gridCol w="1893903">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Il socio finanziatore o sovventore è caratterizzato per l'apporto di capitale di rischio alla cooperativa. Si può costituire la figura del socio sovventore, se lo statuto della cooperativa prevede un fondo costituito per "lo sviluppo tecnologico o per la ristrutturazione o il potenziamento aziendale".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 conferimenti sono rappresentati da azioni nominative (che conferiscono al titolare i diritti e gli obblighi in virtù del fatto che sul titolo stesso è contenuta un'intestazione personale) trasferibili.</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Il quadro normativo da tenere in considerazione contiene la Legge 31 gennaio 1992, n. 59; Art. 2548 </a:t>
                      </a:r>
                      <a:r>
                        <a:rPr lang="it-IT" sz="1600" kern="1200" dirty="0" err="1">
                          <a:effectLst/>
                        </a:rPr>
                        <a:t>c.c</a:t>
                      </a:r>
                      <a:r>
                        <a:rPr lang="it-IT" sz="1600" kern="1200" dirty="0">
                          <a:effectLst/>
                        </a:rPr>
                        <a:t> e la disciplina degli strumenti finanziari con diritto di voto: Art. 2526 c.c.</a:t>
                      </a:r>
                    </a:p>
                    <a:p>
                      <a:endParaRPr lang="it-IT" sz="1600" dirty="0"/>
                    </a:p>
                  </a:txBody>
                  <a:tcPr/>
                </a:tc>
                <a:tc>
                  <a:txBody>
                    <a:bodyPr/>
                    <a:lstStyle/>
                    <a:p>
                      <a:r>
                        <a:rPr lang="it-IT" sz="1600" kern="1200" dirty="0">
                          <a:effectLst/>
                        </a:rPr>
                        <a:t>La principale finalità dello strumento è facilitare la raccolta di risorse per le società cooperative introducendo diverse categorie di soci e flessibilità negli strumenti finanziari ammissibili.</a:t>
                      </a:r>
                      <a:endParaRPr lang="it-IT" sz="1600" dirty="0"/>
                    </a:p>
                  </a:txBody>
                  <a:tcPr/>
                </a:tc>
                <a:tc>
                  <a:txBody>
                    <a:bodyPr/>
                    <a:lstStyle/>
                    <a:p>
                      <a:r>
                        <a:rPr lang="it-IT" sz="1600" kern="1200" dirty="0">
                          <a:effectLst/>
                        </a:rPr>
                        <a:t>Nel caso di costituzione di soci sovventori, la cooperativa sociale deve utilizzare il fondo costituito solo per investimenti volti ad agevolare il conseguimento dell'oggetto sociale.</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L'investitore ottiene diritti patrimoniali e può acquisire diritti amministrativi. Le azioni attribuiscono al loro titolare (azionista) la qualità di socio e, in conseguenza di ciò, anche la titolarità di diritti amministrativi (per esempio, il diritto di intervento e di voto nell’assemblea dei soci), patrimoniali (per esempio, il diritto agli utili o alla quota di liquidazione) e a contenuto complesso, amministrativo-patrimoniale (per esempio, il diritto di recesso o quello di opzione).</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È importante considerare, in riferimento a tale strumento, che possono diventare soci sovventori o finanziatori sia le persone fisiche che persone giuridiche.	</a:t>
                      </a:r>
                      <a:endParaRPr lang="it-IT" sz="1600" b="1" kern="1200" dirty="0">
                        <a:solidFill>
                          <a:schemeClr val="dk1"/>
                        </a:solidFill>
                        <a:effectLst/>
                        <a:latin typeface="+mn-lt"/>
                        <a:ea typeface="+mn-ea"/>
                        <a:cs typeface="+mn-cs"/>
                      </a:endParaRPr>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D6AA3465-DAC9-41F5-B346-11D44B7526D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09707" y="237516"/>
            <a:ext cx="780496" cy="780496"/>
          </a:xfrm>
          <a:prstGeom prst="rect">
            <a:avLst/>
          </a:prstGeom>
        </p:spPr>
      </p:pic>
    </p:spTree>
    <p:extLst>
      <p:ext uri="{BB962C8B-B14F-4D97-AF65-F5344CB8AC3E}">
        <p14:creationId xmlns:p14="http://schemas.microsoft.com/office/powerpoint/2010/main" val="16761272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F70D633-EDE6-403C-A1F6-5CC2A5EF0CF1}"/>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Social venture capital</a:t>
            </a:r>
          </a:p>
        </p:txBody>
      </p:sp>
      <p:sp>
        <p:nvSpPr>
          <p:cNvPr id="3" name="Sottotitolo 2">
            <a:extLst>
              <a:ext uri="{FF2B5EF4-FFF2-40B4-BE49-F238E27FC236}">
                <a16:creationId xmlns:a16="http://schemas.microsoft.com/office/drawing/2014/main" id="{FBE14FA1-C27C-427E-991E-B522D72FE986}"/>
              </a:ext>
            </a:extLst>
          </p:cNvPr>
          <p:cNvSpPr>
            <a:spLocks noGrp="1"/>
          </p:cNvSpPr>
          <p:nvPr>
            <p:ph type="subTitle" idx="1"/>
          </p:nvPr>
        </p:nvSpPr>
        <p:spPr>
          <a:xfrm>
            <a:off x="1086041" y="2863572"/>
            <a:ext cx="2707937" cy="1360559"/>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chor="ctr">
            <a:normAutofit/>
          </a:bodyPr>
          <a:lstStyle/>
          <a:p>
            <a:pPr algn="ctr"/>
            <a:r>
              <a:rPr lang="it-IT" sz="2000" dirty="0">
                <a:hlinkClick r:id="rId2" action="ppaction://hlinksldjump"/>
              </a:rPr>
              <a:t>Clicca qui per saperne di più</a:t>
            </a: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8A1B9904-74CC-453B-86A9-4666F004FDF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502552"/>
            <a:ext cx="780496" cy="780496"/>
          </a:xfrm>
          <a:prstGeom prst="rect">
            <a:avLst/>
          </a:prstGeom>
        </p:spPr>
      </p:pic>
    </p:spTree>
    <p:extLst>
      <p:ext uri="{BB962C8B-B14F-4D97-AF65-F5344CB8AC3E}">
        <p14:creationId xmlns:p14="http://schemas.microsoft.com/office/powerpoint/2010/main" val="33097397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6EF9C9-BBB8-400C-BA80-37A4529D8490}"/>
              </a:ext>
            </a:extLst>
          </p:cNvPr>
          <p:cNvSpPr>
            <a:spLocks noGrp="1"/>
          </p:cNvSpPr>
          <p:nvPr>
            <p:ph type="ctrTitle"/>
          </p:nvPr>
        </p:nvSpPr>
        <p:spPr>
          <a:xfrm>
            <a:off x="3707296" y="2057400"/>
            <a:ext cx="3995531" cy="1143000"/>
          </a:xfrm>
        </p:spPr>
        <p:txBody>
          <a:bodyPr>
            <a:normAutofit/>
          </a:bodyPr>
          <a:lstStyle/>
          <a:p>
            <a:r>
              <a:rPr lang="it-IT" dirty="0"/>
              <a:t>Visibilità?</a:t>
            </a:r>
          </a:p>
        </p:txBody>
      </p:sp>
      <p:sp>
        <p:nvSpPr>
          <p:cNvPr id="3" name="Sottotitolo 2">
            <a:extLst>
              <a:ext uri="{FF2B5EF4-FFF2-40B4-BE49-F238E27FC236}">
                <a16:creationId xmlns:a16="http://schemas.microsoft.com/office/drawing/2014/main" id="{599E6566-CB2E-4B36-9740-615435E91C46}"/>
              </a:ext>
            </a:extLst>
          </p:cNvPr>
          <p:cNvSpPr>
            <a:spLocks noGrp="1"/>
          </p:cNvSpPr>
          <p:nvPr>
            <p:ph type="subTitle" idx="1"/>
          </p:nvPr>
        </p:nvSpPr>
        <p:spPr>
          <a:xfrm>
            <a:off x="2104008" y="4455620"/>
            <a:ext cx="9054441" cy="1143000"/>
          </a:xfrm>
        </p:spPr>
        <p:txBody>
          <a:bodyPr>
            <a:normAutofit/>
          </a:bodyPr>
          <a:lstStyle/>
          <a:p>
            <a:pPr algn="just">
              <a:lnSpc>
                <a:spcPct val="110000"/>
              </a:lnSpc>
            </a:pPr>
            <a:r>
              <a:rPr lang="it-IT" sz="2000" i="1" cap="none" dirty="0">
                <a:solidFill>
                  <a:schemeClr val="tx1"/>
                </a:solidFill>
              </a:rPr>
              <a:t>Si chiede se l'impresa ha un basso o un alto livello di visibilità nella comunità/nel paese/nei media di riferimento</a:t>
            </a:r>
            <a:r>
              <a:rPr lang="it-IT" sz="2000" dirty="0">
                <a:solidFill>
                  <a:schemeClr val="tx1"/>
                </a:solidFill>
              </a:rPr>
              <a:t>.</a:t>
            </a:r>
          </a:p>
          <a:p>
            <a:pPr>
              <a:lnSpc>
                <a:spcPct val="110000"/>
              </a:lnSpc>
            </a:pPr>
            <a:endParaRPr lang="it-IT" sz="2000" dirty="0"/>
          </a:p>
        </p:txBody>
      </p:sp>
      <p:sp>
        <p:nvSpPr>
          <p:cNvPr id="4" name="CasellaDiTesto 3">
            <a:hlinkClick r:id="rId2" action="ppaction://hlinksldjump"/>
            <a:extLst>
              <a:ext uri="{FF2B5EF4-FFF2-40B4-BE49-F238E27FC236}">
                <a16:creationId xmlns:a16="http://schemas.microsoft.com/office/drawing/2014/main" id="{FFE2FFA1-1F1F-4B8F-9D6D-D95AE8ADFC16}"/>
              </a:ext>
            </a:extLst>
          </p:cNvPr>
          <p:cNvSpPr txBox="1"/>
          <p:nvPr/>
        </p:nvSpPr>
        <p:spPr>
          <a:xfrm>
            <a:off x="9110397" y="1626944"/>
            <a:ext cx="16740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Alta</a:t>
            </a:r>
          </a:p>
        </p:txBody>
      </p:sp>
      <p:sp>
        <p:nvSpPr>
          <p:cNvPr id="5" name="CasellaDiTesto 4">
            <a:hlinkClick r:id="rId3" action="ppaction://hlinksldjump"/>
            <a:extLst>
              <a:ext uri="{FF2B5EF4-FFF2-40B4-BE49-F238E27FC236}">
                <a16:creationId xmlns:a16="http://schemas.microsoft.com/office/drawing/2014/main" id="{5C1EF22A-7331-438C-A902-2063CE788E4F}"/>
              </a:ext>
            </a:extLst>
          </p:cNvPr>
          <p:cNvSpPr txBox="1"/>
          <p:nvPr/>
        </p:nvSpPr>
        <p:spPr>
          <a:xfrm>
            <a:off x="9110397" y="3140888"/>
            <a:ext cx="16740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Bassa</a:t>
            </a:r>
          </a:p>
        </p:txBody>
      </p:sp>
      <p:cxnSp>
        <p:nvCxnSpPr>
          <p:cNvPr id="8" name="Connettore diritto 7">
            <a:extLst>
              <a:ext uri="{FF2B5EF4-FFF2-40B4-BE49-F238E27FC236}">
                <a16:creationId xmlns:a16="http://schemas.microsoft.com/office/drawing/2014/main" id="{95FCDBCE-845B-46A4-ABF9-88B3A43CD154}"/>
              </a:ext>
            </a:extLst>
          </p:cNvPr>
          <p:cNvCxnSpPr>
            <a:cxnSpLocks/>
          </p:cNvCxnSpPr>
          <p:nvPr/>
        </p:nvCxnSpPr>
        <p:spPr>
          <a:xfrm>
            <a:off x="8194089" y="603682"/>
            <a:ext cx="0" cy="3242074"/>
          </a:xfrm>
          <a:prstGeom prst="line">
            <a:avLst/>
          </a:prstGeom>
        </p:spPr>
        <p:style>
          <a:lnRef idx="3">
            <a:schemeClr val="accent1"/>
          </a:lnRef>
          <a:fillRef idx="0">
            <a:schemeClr val="accent1"/>
          </a:fillRef>
          <a:effectRef idx="2">
            <a:schemeClr val="accent1"/>
          </a:effectRef>
          <a:fontRef idx="minor">
            <a:schemeClr val="tx1"/>
          </a:fontRef>
        </p:style>
      </p:cxnSp>
      <p:pic>
        <p:nvPicPr>
          <p:cNvPr id="7" name="Elemento grafico 6" descr="Scena extraurbana">
            <a:hlinkClick r:id="rId4" action="ppaction://hlinksldjump"/>
            <a:extLst>
              <a:ext uri="{FF2B5EF4-FFF2-40B4-BE49-F238E27FC236}">
                <a16:creationId xmlns:a16="http://schemas.microsoft.com/office/drawing/2014/main" id="{875C2CD1-F593-4350-86F8-B3BB49A9FDA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34484858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73079" y="0"/>
            <a:ext cx="9144000" cy="1052666"/>
          </a:xfrm>
        </p:spPr>
        <p:txBody>
          <a:bodyPr/>
          <a:lstStyle/>
          <a:p>
            <a:r>
              <a:rPr lang="it-IT" b="1" dirty="0"/>
              <a:t>Social venture capital</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4153793593"/>
              </p:ext>
            </p:extLst>
          </p:nvPr>
        </p:nvGraphicFramePr>
        <p:xfrm>
          <a:off x="0" y="943537"/>
          <a:ext cx="12192000" cy="6329940"/>
        </p:xfrm>
        <a:graphic>
          <a:graphicData uri="http://schemas.openxmlformats.org/drawingml/2006/table">
            <a:tbl>
              <a:tblPr firstRow="1" bandRow="1">
                <a:tableStyleId>{5C22544A-7EE6-4342-B048-85BDC9FD1C3A}</a:tableStyleId>
              </a:tblPr>
              <a:tblGrid>
                <a:gridCol w="2068497">
                  <a:extLst>
                    <a:ext uri="{9D8B030D-6E8A-4147-A177-3AD203B41FA5}">
                      <a16:colId xmlns:a16="http://schemas.microsoft.com/office/drawing/2014/main" val="1618652074"/>
                    </a:ext>
                  </a:extLst>
                </a:gridCol>
                <a:gridCol w="1926454">
                  <a:extLst>
                    <a:ext uri="{9D8B030D-6E8A-4147-A177-3AD203B41FA5}">
                      <a16:colId xmlns:a16="http://schemas.microsoft.com/office/drawing/2014/main" val="3735375489"/>
                    </a:ext>
                  </a:extLst>
                </a:gridCol>
                <a:gridCol w="1429305">
                  <a:extLst>
                    <a:ext uri="{9D8B030D-6E8A-4147-A177-3AD203B41FA5}">
                      <a16:colId xmlns:a16="http://schemas.microsoft.com/office/drawing/2014/main" val="468344498"/>
                    </a:ext>
                  </a:extLst>
                </a:gridCol>
                <a:gridCol w="2068497">
                  <a:extLst>
                    <a:ext uri="{9D8B030D-6E8A-4147-A177-3AD203B41FA5}">
                      <a16:colId xmlns:a16="http://schemas.microsoft.com/office/drawing/2014/main" val="1996791313"/>
                    </a:ext>
                  </a:extLst>
                </a:gridCol>
                <a:gridCol w="1597981">
                  <a:extLst>
                    <a:ext uri="{9D8B030D-6E8A-4147-A177-3AD203B41FA5}">
                      <a16:colId xmlns:a16="http://schemas.microsoft.com/office/drawing/2014/main" val="3440649092"/>
                    </a:ext>
                  </a:extLst>
                </a:gridCol>
                <a:gridCol w="3101266">
                  <a:extLst>
                    <a:ext uri="{9D8B030D-6E8A-4147-A177-3AD203B41FA5}">
                      <a16:colId xmlns:a16="http://schemas.microsoft.com/office/drawing/2014/main" val="3779825280"/>
                    </a:ext>
                  </a:extLst>
                </a:gridCol>
              </a:tblGrid>
              <a:tr h="901968">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5141220">
                <a:tc>
                  <a:txBody>
                    <a:bodyPr/>
                    <a:lstStyle/>
                    <a:p>
                      <a:r>
                        <a:rPr lang="it-IT" sz="1600" kern="1200" dirty="0">
                          <a:effectLst/>
                        </a:rPr>
                        <a:t>È uno strumento di finanziamento esterno, offerto da particolari Fondi di Venture Capital, il cui obiettivo, oltre all'ottenimento di un ragionevole guadagno, è quello di effettuare investimenti ad alto impatto sociale. I Venture Capital Sociali si suddividono in "impact first" o "</a:t>
                      </a:r>
                      <a:r>
                        <a:rPr lang="it-IT" sz="1600" kern="1200" dirty="0" err="1">
                          <a:effectLst/>
                        </a:rPr>
                        <a:t>finance</a:t>
                      </a:r>
                      <a:r>
                        <a:rPr lang="it-IT" sz="1600" kern="1200" dirty="0">
                          <a:effectLst/>
                        </a:rPr>
                        <a:t> first", a seconda dell'entità dei rendimenti finanziari perseguiti. </a:t>
                      </a:r>
                      <a:endParaRPr lang="it-IT" sz="1600" dirty="0"/>
                    </a:p>
                  </a:txBody>
                  <a:tcPr/>
                </a:tc>
                <a:tc>
                  <a:txBody>
                    <a:bodyPr/>
                    <a:lstStyle/>
                    <a:p>
                      <a:r>
                        <a:rPr lang="it-IT" sz="1600" kern="1200" dirty="0">
                          <a:effectLst/>
                        </a:rPr>
                        <a:t>Il Fondo partecipa direttamente al capitale sociale, infatti il profitto di quest'ultimo risiede nella quota di partecipazioni dell'impresa che gli vengono conferite dall'impresa stessa come parte del contratto. Pertanto, la durata ed il rimborso dipendono largamente dall'entità del progetto per cui si sta cercando un finanziamento.</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È uno strumento che consente ai Fondi di Venture Capital una partecipazione diretta, non solo finanziaria, ma fine al progetto che il richiedente del finanziamento ha presentato al Fondo stesso. </a:t>
                      </a:r>
                    </a:p>
                    <a:p>
                      <a:endParaRPr lang="it-IT" sz="1600" dirty="0"/>
                    </a:p>
                  </a:txBody>
                  <a:tcPr/>
                </a:tc>
                <a:tc>
                  <a:txBody>
                    <a:bodyPr/>
                    <a:lstStyle/>
                    <a:p>
                      <a:r>
                        <a:rPr lang="it-IT" sz="1600" kern="1200" dirty="0">
                          <a:effectLst/>
                        </a:rPr>
                        <a:t>Il Social Venture Capital consente all'impresa di raccogliere fondi al fine di  raggiungere uno specifico obiettivo, pertanto quest'ultima potrà contare sull'ammontare di capitale necessario per sviluppare tale progetto e sulla partecipazione diretta del Fondo che la assisterà passo per passo anche attraverso le proprie competenze.</a:t>
                      </a:r>
                      <a:endParaRPr lang="it-IT" sz="1600" dirty="0"/>
                    </a:p>
                  </a:txBody>
                  <a:tcPr/>
                </a:tc>
                <a:tc>
                  <a:txBody>
                    <a:bodyPr/>
                    <a:lstStyle/>
                    <a:p>
                      <a:r>
                        <a:rPr lang="it-IT" sz="1600" kern="1200" dirty="0">
                          <a:effectLst/>
                        </a:rPr>
                        <a:t>Gli Investitori di questi fondi sono consci dell'alto rischio costituito da operazioni di questo tipo, tuttavia il successo di alcuni investimenti può comportare un’elevata remunerazione. </a:t>
                      </a:r>
                      <a:endParaRPr lang="it-IT" sz="1600" dirty="0"/>
                    </a:p>
                  </a:txBody>
                  <a:tcPr/>
                </a:tc>
                <a:tc>
                  <a:txBody>
                    <a:bodyPr/>
                    <a:lstStyle/>
                    <a:p>
                      <a:r>
                        <a:rPr lang="it-IT" sz="1600" kern="1200" dirty="0">
                          <a:effectLst/>
                        </a:rPr>
                        <a:t>I principali Fondi di Social Venture Capital italiano sono:</a:t>
                      </a:r>
                    </a:p>
                    <a:p>
                      <a:r>
                        <a:rPr lang="it-IT" sz="1600" kern="1200" dirty="0">
                          <a:effectLst/>
                        </a:rPr>
                        <a:t>Oltre Venture (</a:t>
                      </a:r>
                      <a:r>
                        <a:rPr lang="it-IT" sz="1600" u="sng" kern="1200" dirty="0">
                          <a:effectLst/>
                          <a:hlinkClick r:id="rId2"/>
                        </a:rPr>
                        <a:t>https://www.oltreventure.com/</a:t>
                      </a:r>
                      <a:r>
                        <a:rPr lang="it-IT" sz="1600" kern="1200" dirty="0">
                          <a:effectLst/>
                        </a:rPr>
                        <a:t>); Giordano dell'Amore, (</a:t>
                      </a:r>
                      <a:r>
                        <a:rPr lang="it-IT" sz="1600" u="sng" kern="1200" dirty="0">
                          <a:effectLst/>
                          <a:hlinkClick r:id="rId3"/>
                        </a:rPr>
                        <a:t>https://www.fondazionesocialventuregda.it/</a:t>
                      </a:r>
                      <a:r>
                        <a:rPr lang="it-IT" sz="1600" kern="1200" dirty="0">
                          <a:effectLst/>
                        </a:rPr>
                        <a:t>);  Fondo Sì, </a:t>
                      </a:r>
                      <a:r>
                        <a:rPr lang="it-IT" sz="1600" kern="1200" dirty="0" err="1">
                          <a:effectLst/>
                        </a:rPr>
                        <a:t>Sefea</a:t>
                      </a:r>
                      <a:r>
                        <a:rPr lang="it-IT" sz="1600" kern="1200" dirty="0">
                          <a:effectLst/>
                        </a:rPr>
                        <a:t> Impact: (</a:t>
                      </a:r>
                      <a:r>
                        <a:rPr lang="it-IT" sz="1600" u="sng" kern="1200" dirty="0">
                          <a:effectLst/>
                          <a:hlinkClick r:id="rId4"/>
                        </a:rPr>
                        <a:t>https://sefeaimpact.it/</a:t>
                      </a:r>
                      <a:r>
                        <a:rPr lang="it-IT" sz="1600" kern="1200" dirty="0">
                          <a:effectLst/>
                        </a:rPr>
                        <a:t>); Fondo Italiano di Investimento e Fondo Caravella della Cassa Depositi e Prestiti: (</a:t>
                      </a:r>
                      <a:r>
                        <a:rPr lang="it-IT" sz="1600" kern="1200" dirty="0">
                          <a:effectLst/>
                          <a:hlinkClick r:id="rId5"/>
                        </a:rPr>
                        <a:t>https://www.cdp.it/sitointernet/it/venture_capital.page</a:t>
                      </a:r>
                      <a:r>
                        <a:rPr lang="it-IT" sz="1600" kern="1200" dirty="0">
                          <a:effectLst/>
                        </a:rPr>
                        <a:t> ); Avanzi Impact, (</a:t>
                      </a:r>
                      <a:r>
                        <a:rPr lang="it-IT" sz="1600" u="sng" kern="1200" dirty="0">
                          <a:effectLst/>
                          <a:hlinkClick r:id="rId6"/>
                        </a:rPr>
                        <a:t>http://www.opesfund.eu/</a:t>
                      </a:r>
                      <a:r>
                        <a:rPr lang="it-IT" sz="1600" u="sng" kern="1200" dirty="0" err="1">
                          <a:effectLst/>
                          <a:hlinkClick r:id="rId6"/>
                        </a:rPr>
                        <a:t>opes-lcef-italia</a:t>
                      </a:r>
                      <a:r>
                        <a:rPr lang="it-IT" sz="1600" u="sng" kern="1200" dirty="0">
                          <a:effectLst/>
                          <a:hlinkClick r:id="rId6"/>
                        </a:rPr>
                        <a:t>/?</a:t>
                      </a:r>
                      <a:r>
                        <a:rPr lang="it-IT" sz="1600" u="sng" kern="1200" dirty="0" err="1">
                          <a:effectLst/>
                          <a:hlinkClick r:id="rId6"/>
                        </a:rPr>
                        <a:t>lang</a:t>
                      </a:r>
                      <a:r>
                        <a:rPr lang="it-IT" sz="1600" u="sng" kern="1200" dirty="0">
                          <a:effectLst/>
                          <a:hlinkClick r:id="rId6"/>
                        </a:rPr>
                        <a:t>=</a:t>
                      </a:r>
                      <a:r>
                        <a:rPr lang="it-IT" sz="1600" u="sng" kern="1200" dirty="0" err="1">
                          <a:effectLst/>
                          <a:hlinkClick r:id="rId6"/>
                        </a:rPr>
                        <a:t>it</a:t>
                      </a:r>
                      <a:r>
                        <a:rPr lang="it-IT" sz="1600" kern="1200" dirty="0">
                          <a:effectLst/>
                        </a:rPr>
                        <a:t>); Made For Good Project di Deutsche Bank (</a:t>
                      </a:r>
                      <a:r>
                        <a:rPr lang="it-IT" sz="1600" kern="1200" dirty="0">
                          <a:effectLst/>
                          <a:hlinkClick r:id="rId7"/>
                        </a:rPr>
                        <a:t>https://www.db.com/cr/en/society/made-for-good.htm</a:t>
                      </a:r>
                      <a:r>
                        <a:rPr lang="it-IT" sz="1600" kern="1200" dirty="0">
                          <a:effectLst/>
                        </a:rPr>
                        <a:t> ). </a:t>
                      </a:r>
                    </a:p>
                    <a:p>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8" action="ppaction://hlinksldjump"/>
            <a:extLst>
              <a:ext uri="{FF2B5EF4-FFF2-40B4-BE49-F238E27FC236}">
                <a16:creationId xmlns:a16="http://schemas.microsoft.com/office/drawing/2014/main" id="{BF4B0FBF-EC53-47D4-BC98-6518B4E18C8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209707" y="81521"/>
            <a:ext cx="780496" cy="780496"/>
          </a:xfrm>
          <a:prstGeom prst="rect">
            <a:avLst/>
          </a:prstGeom>
        </p:spPr>
      </p:pic>
    </p:spTree>
    <p:extLst>
      <p:ext uri="{BB962C8B-B14F-4D97-AF65-F5344CB8AC3E}">
        <p14:creationId xmlns:p14="http://schemas.microsoft.com/office/powerpoint/2010/main" val="4142537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EBD0A7-5745-435D-85D4-788BC82B2D2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dell’</a:t>
            </a:r>
            <a:r>
              <a:rPr lang="it-IT" sz="6000" b="1" dirty="0"/>
              <a:t>Equity crowdfunding</a:t>
            </a:r>
          </a:p>
        </p:txBody>
      </p:sp>
      <p:sp>
        <p:nvSpPr>
          <p:cNvPr id="3" name="Sottotitolo 2">
            <a:extLst>
              <a:ext uri="{FF2B5EF4-FFF2-40B4-BE49-F238E27FC236}">
                <a16:creationId xmlns:a16="http://schemas.microsoft.com/office/drawing/2014/main" id="{DD2047EF-5E38-44CC-9839-159ECEFBBE3A}"/>
              </a:ext>
            </a:extLst>
          </p:cNvPr>
          <p:cNvSpPr>
            <a:spLocks noGrp="1"/>
          </p:cNvSpPr>
          <p:nvPr>
            <p:ph type="subTitle" idx="1"/>
          </p:nvPr>
        </p:nvSpPr>
        <p:spPr>
          <a:xfrm>
            <a:off x="1065688" y="3002720"/>
            <a:ext cx="2707937" cy="1092201"/>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normAutofit/>
          </a:bodyPr>
          <a:lstStyle/>
          <a:p>
            <a:pPr algn="ctr"/>
            <a:r>
              <a:rPr lang="it-IT" sz="2000" dirty="0">
                <a:hlinkClick r:id="rId2" action="ppaction://hlinksldjump"/>
              </a:rPr>
              <a:t>Clicca qui per saperne di più </a:t>
            </a:r>
          </a:p>
        </p:txBody>
      </p:sp>
      <p:cxnSp>
        <p:nvCxnSpPr>
          <p:cNvPr id="25" name="Straight Connector 20">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5C36F009-BE97-42F8-98FB-F1524826BB0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569504"/>
            <a:ext cx="780496" cy="780496"/>
          </a:xfrm>
          <a:prstGeom prst="rect">
            <a:avLst/>
          </a:prstGeom>
        </p:spPr>
      </p:pic>
    </p:spTree>
    <p:extLst>
      <p:ext uri="{BB962C8B-B14F-4D97-AF65-F5344CB8AC3E}">
        <p14:creationId xmlns:p14="http://schemas.microsoft.com/office/powerpoint/2010/main" val="975887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19813" y="0"/>
            <a:ext cx="9144000" cy="1052666"/>
          </a:xfrm>
        </p:spPr>
        <p:txBody>
          <a:bodyPr/>
          <a:lstStyle/>
          <a:p>
            <a:r>
              <a:rPr lang="it-IT" b="1" dirty="0"/>
              <a:t>Equity crowdfunding</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2123549245"/>
              </p:ext>
            </p:extLst>
          </p:nvPr>
        </p:nvGraphicFramePr>
        <p:xfrm>
          <a:off x="0" y="1052666"/>
          <a:ext cx="12192000" cy="5882640"/>
        </p:xfrm>
        <a:graphic>
          <a:graphicData uri="http://schemas.openxmlformats.org/drawingml/2006/table">
            <a:tbl>
              <a:tblPr firstRow="1" bandRow="1">
                <a:tableStyleId>{5C22544A-7EE6-4342-B048-85BDC9FD1C3A}</a:tableStyleId>
              </a:tblPr>
              <a:tblGrid>
                <a:gridCol w="1784412">
                  <a:extLst>
                    <a:ext uri="{9D8B030D-6E8A-4147-A177-3AD203B41FA5}">
                      <a16:colId xmlns:a16="http://schemas.microsoft.com/office/drawing/2014/main" val="1618652074"/>
                    </a:ext>
                  </a:extLst>
                </a:gridCol>
                <a:gridCol w="1571347">
                  <a:extLst>
                    <a:ext uri="{9D8B030D-6E8A-4147-A177-3AD203B41FA5}">
                      <a16:colId xmlns:a16="http://schemas.microsoft.com/office/drawing/2014/main" val="3735375489"/>
                    </a:ext>
                  </a:extLst>
                </a:gridCol>
                <a:gridCol w="1518082">
                  <a:extLst>
                    <a:ext uri="{9D8B030D-6E8A-4147-A177-3AD203B41FA5}">
                      <a16:colId xmlns:a16="http://schemas.microsoft.com/office/drawing/2014/main" val="3814768709"/>
                    </a:ext>
                  </a:extLst>
                </a:gridCol>
                <a:gridCol w="1189608">
                  <a:extLst>
                    <a:ext uri="{9D8B030D-6E8A-4147-A177-3AD203B41FA5}">
                      <a16:colId xmlns:a16="http://schemas.microsoft.com/office/drawing/2014/main" val="468344498"/>
                    </a:ext>
                  </a:extLst>
                </a:gridCol>
                <a:gridCol w="1953087">
                  <a:extLst>
                    <a:ext uri="{9D8B030D-6E8A-4147-A177-3AD203B41FA5}">
                      <a16:colId xmlns:a16="http://schemas.microsoft.com/office/drawing/2014/main" val="1996791313"/>
                    </a:ext>
                  </a:extLst>
                </a:gridCol>
                <a:gridCol w="1775534">
                  <a:extLst>
                    <a:ext uri="{9D8B030D-6E8A-4147-A177-3AD203B41FA5}">
                      <a16:colId xmlns:a16="http://schemas.microsoft.com/office/drawing/2014/main" val="3440649092"/>
                    </a:ext>
                  </a:extLst>
                </a:gridCol>
                <a:gridCol w="2399930">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È una forma di investimento che consente alla “folla” di investitori di finanziare startup innovative e piccole e medie imprese (sia innovative che non) attraverso portali online autorizzati, erogando un contributo finanziario in cambio di quote societarie delle stesse imprese (equity).</a:t>
                      </a:r>
                    </a:p>
                    <a:p>
                      <a:endParaRPr lang="it-IT" sz="1600" dirty="0"/>
                    </a:p>
                  </a:txBody>
                  <a:tcPr/>
                </a:tc>
                <a:tc>
                  <a:txBody>
                    <a:bodyPr/>
                    <a:lstStyle/>
                    <a:p>
                      <a:r>
                        <a:rPr lang="it-IT" sz="1600" kern="1200" dirty="0">
                          <a:effectLst/>
                        </a:rPr>
                        <a:t>Durata: La campagna ha una durata limitata e un obiettivo di fondi da raccogliere. Pagamenti: sotto forma di dividendi. </a:t>
                      </a:r>
                    </a:p>
                    <a:p>
                      <a:r>
                        <a:rPr lang="it-IT" sz="1600" kern="1200" dirty="0">
                          <a:effectLst/>
                        </a:rPr>
                        <a:t>Rimborso: Non si può parlare di vero e proprio rimborso, ma ci possono essere dei capital gains per l'investitore. </a:t>
                      </a:r>
                    </a:p>
                    <a:p>
                      <a:endParaRPr lang="it-IT" sz="1600" dirty="0"/>
                    </a:p>
                  </a:txBody>
                  <a:tcPr/>
                </a:tc>
                <a:tc>
                  <a:txBody>
                    <a:bodyPr/>
                    <a:lstStyle/>
                    <a:p>
                      <a:r>
                        <a:rPr lang="it-IT" sz="1600" kern="1200" dirty="0">
                          <a:effectLst/>
                        </a:rPr>
                        <a:t>Regolato da norme della Commissione Nazionale per le Società e la Borsa (Consob), “figlie” del “Decreto crescita bis”, DL 179/2012. A livello europeo esistono ancora barriere normative per lo sviluppo di un mercato unico per l'equity </a:t>
                      </a:r>
                      <a:r>
                        <a:rPr lang="it-IT" sz="1600" kern="1200" dirty="0" err="1">
                          <a:effectLst/>
                        </a:rPr>
                        <a:t>crowdfundin</a:t>
                      </a:r>
                      <a:r>
                        <a:rPr lang="it-IT" sz="1600" kern="1200" dirty="0">
                          <a:effectLst/>
                        </a:rPr>
                        <a:t>.</a:t>
                      </a:r>
                      <a:endParaRPr lang="it-IT" sz="1600" dirty="0"/>
                    </a:p>
                  </a:txBody>
                  <a:tcPr/>
                </a:tc>
                <a:tc>
                  <a:txBody>
                    <a:bodyPr/>
                    <a:lstStyle/>
                    <a:p>
                      <a:r>
                        <a:rPr lang="it-IT" sz="1600" kern="1200" dirty="0">
                          <a:effectLst/>
                        </a:rPr>
                        <a:t>L'equity crowdfunding ha lo scopo di finanziare i progetti delle imprese di qualsiasi tipo, anche le imprese sociali. </a:t>
                      </a:r>
                      <a:endParaRPr lang="it-IT" sz="1600" dirty="0"/>
                    </a:p>
                  </a:txBody>
                  <a:tcPr/>
                </a:tc>
                <a:tc>
                  <a:txBody>
                    <a:bodyPr/>
                    <a:lstStyle/>
                    <a:p>
                      <a:r>
                        <a:rPr lang="it-IT" sz="1600" kern="1200" dirty="0">
                          <a:effectLst/>
                        </a:rPr>
                        <a:t>Da utilizzare solo se i soci dell'impresa sono d'accordo nel cedere quote agli investitori. Il costo medio per avviare una campagna di equity crowdfunding oscilla tra i 5000€ e i 10.000€; va considerata una success </a:t>
                      </a:r>
                      <a:r>
                        <a:rPr lang="it-IT" sz="1600" kern="1200" dirty="0" err="1">
                          <a:effectLst/>
                        </a:rPr>
                        <a:t>fee</a:t>
                      </a:r>
                      <a:r>
                        <a:rPr lang="it-IT" sz="1600" kern="1200" dirty="0">
                          <a:effectLst/>
                        </a:rPr>
                        <a:t> del 6% da pagare alla piattaforma, in caso la campagna abbia successo. È bene affidarsi a consulenti finanziari.</a:t>
                      </a:r>
                      <a:endParaRPr lang="it-IT" sz="1600" dirty="0"/>
                    </a:p>
                  </a:txBody>
                  <a:tcPr/>
                </a:tc>
                <a:tc>
                  <a:txBody>
                    <a:bodyPr/>
                    <a:lstStyle/>
                    <a:p>
                      <a:r>
                        <a:rPr lang="it-IT" sz="1600" kern="1200" dirty="0">
                          <a:effectLst/>
                        </a:rPr>
                        <a:t>Per l'investitore potrebbe essere più interessante rispetto al </a:t>
                      </a:r>
                      <a:r>
                        <a:rPr lang="it-IT" sz="1600" kern="1200" dirty="0" err="1">
                          <a:effectLst/>
                        </a:rPr>
                        <a:t>donation</a:t>
                      </a:r>
                      <a:r>
                        <a:rPr lang="it-IT" sz="1600" kern="1200" dirty="0">
                          <a:effectLst/>
                        </a:rPr>
                        <a:t> crowdfunding, poiché in questo caso acquisisce azioni dell'impresa. </a:t>
                      </a:r>
                      <a:endParaRPr lang="it-IT" sz="1600" dirty="0"/>
                    </a:p>
                  </a:txBody>
                  <a:tcPr/>
                </a:tc>
                <a:tc>
                  <a:txBody>
                    <a:bodyPr/>
                    <a:lstStyle/>
                    <a:p>
                      <a:r>
                        <a:rPr lang="it-IT" sz="1600" kern="1200" dirty="0">
                          <a:effectLst/>
                        </a:rPr>
                        <a:t>Gli attori che offrono lo strumento: LITA </a:t>
                      </a:r>
                      <a:r>
                        <a:rPr lang="it-IT" sz="1600" kern="1200" dirty="0" err="1">
                          <a:effectLst/>
                        </a:rPr>
                        <a:t>c.o</a:t>
                      </a:r>
                      <a:r>
                        <a:rPr lang="it-IT" sz="1600" kern="1200" dirty="0">
                          <a:effectLst/>
                        </a:rPr>
                        <a:t>. (</a:t>
                      </a:r>
                      <a:r>
                        <a:rPr lang="it-IT" sz="1600" u="sng" kern="1200" dirty="0">
                          <a:effectLst/>
                          <a:hlinkClick r:id="rId2"/>
                        </a:rPr>
                        <a:t>https://it.lita.co/it</a:t>
                      </a:r>
                      <a:r>
                        <a:rPr lang="it-IT" sz="1600" kern="1200" dirty="0">
                          <a:effectLst/>
                        </a:rPr>
                        <a:t>); </a:t>
                      </a:r>
                      <a:r>
                        <a:rPr lang="it-IT" sz="1600" kern="1200" dirty="0" err="1">
                          <a:effectLst/>
                        </a:rPr>
                        <a:t>Ecomill</a:t>
                      </a:r>
                      <a:r>
                        <a:rPr lang="it-IT" sz="1600" kern="1200" dirty="0">
                          <a:effectLst/>
                        </a:rPr>
                        <a:t> (</a:t>
                      </a:r>
                      <a:r>
                        <a:rPr lang="it-IT" sz="1600" u="sng" kern="1200" dirty="0">
                          <a:effectLst/>
                          <a:hlinkClick r:id="rId3"/>
                        </a:rPr>
                        <a:t>https://www.ecomill.it/</a:t>
                      </a:r>
                      <a:r>
                        <a:rPr lang="it-IT" sz="1600" kern="1200" dirty="0">
                          <a:effectLst/>
                        </a:rPr>
                        <a:t>); </a:t>
                      </a:r>
                      <a:r>
                        <a:rPr lang="it-IT" sz="1600" kern="1200" dirty="0" err="1">
                          <a:effectLst/>
                        </a:rPr>
                        <a:t>Forcrowd</a:t>
                      </a:r>
                      <a:r>
                        <a:rPr lang="it-IT" sz="1600" kern="1200" dirty="0">
                          <a:effectLst/>
                        </a:rPr>
                        <a:t> (</a:t>
                      </a:r>
                      <a:r>
                        <a:rPr lang="it-IT" sz="1600" u="sng" kern="1200" dirty="0">
                          <a:effectLst/>
                          <a:hlinkClick r:id="rId4"/>
                        </a:rPr>
                        <a:t>https://www.forcrowd.com/</a:t>
                      </a:r>
                      <a:r>
                        <a:rPr lang="it-IT" sz="1600" kern="1200" dirty="0">
                          <a:effectLst/>
                        </a:rPr>
                        <a:t>); </a:t>
                      </a:r>
                      <a:r>
                        <a:rPr lang="it-IT" sz="1600" kern="1200" dirty="0" err="1">
                          <a:effectLst/>
                        </a:rPr>
                        <a:t>Mamacrowd</a:t>
                      </a:r>
                      <a:r>
                        <a:rPr lang="it-IT" sz="1600" kern="1200" dirty="0">
                          <a:effectLst/>
                        </a:rPr>
                        <a:t> (</a:t>
                      </a:r>
                      <a:r>
                        <a:rPr lang="it-IT" sz="1600" kern="1200" dirty="0">
                          <a:effectLst/>
                          <a:hlinkClick r:id="rId5"/>
                        </a:rPr>
                        <a:t>https://mamacrowd.com/</a:t>
                      </a:r>
                      <a:r>
                        <a:rPr lang="it-IT" sz="1600" kern="1200" dirty="0">
                          <a:effectLst/>
                        </a:rPr>
                        <a:t> ); Action </a:t>
                      </a:r>
                      <a:r>
                        <a:rPr lang="it-IT" sz="1600" kern="1200" dirty="0" err="1">
                          <a:effectLst/>
                        </a:rPr>
                        <a:t>Crowd</a:t>
                      </a:r>
                      <a:r>
                        <a:rPr lang="it-IT" sz="1600" kern="1200" dirty="0">
                          <a:effectLst/>
                        </a:rPr>
                        <a:t> (</a:t>
                      </a:r>
                      <a:r>
                        <a:rPr lang="it-IT" sz="1600" kern="1200" dirty="0">
                          <a:effectLst/>
                          <a:hlinkClick r:id="rId6"/>
                        </a:rPr>
                        <a:t>https://www.actioncrowd.it/crowd/</a:t>
                      </a:r>
                      <a:r>
                        <a:rPr lang="it-IT" sz="1600" kern="1200" dirty="0">
                          <a:effectLst/>
                        </a:rPr>
                        <a:t> ); </a:t>
                      </a:r>
                      <a:r>
                        <a:rPr lang="it-IT" sz="1600" kern="1200" dirty="0" err="1">
                          <a:effectLst/>
                        </a:rPr>
                        <a:t>Crewfunding</a:t>
                      </a:r>
                      <a:r>
                        <a:rPr lang="it-IT" sz="1600" kern="1200" dirty="0">
                          <a:effectLst/>
                        </a:rPr>
                        <a:t> (</a:t>
                      </a:r>
                      <a:r>
                        <a:rPr lang="it-IT" sz="1600" u="sng" kern="1200" dirty="0">
                          <a:effectLst/>
                          <a:hlinkClick r:id="rId7"/>
                        </a:rPr>
                        <a:t>http://www.crewfunding.it/</a:t>
                      </a:r>
                      <a:r>
                        <a:rPr lang="it-IT" sz="1600" kern="1200" dirty="0">
                          <a:effectLst/>
                        </a:rPr>
                        <a:t>); Investi-Re.it (</a:t>
                      </a:r>
                      <a:r>
                        <a:rPr lang="it-IT" sz="1600" u="sng" kern="1200" dirty="0">
                          <a:effectLst/>
                          <a:hlinkClick r:id="rId8"/>
                        </a:rPr>
                        <a:t>https://www.investi-re.it/chi-siamo/</a:t>
                      </a:r>
                      <a:r>
                        <a:rPr lang="it-IT" sz="1600" kern="1200" dirty="0">
                          <a:effectLst/>
                        </a:rPr>
                        <a:t>); </a:t>
                      </a:r>
                      <a:r>
                        <a:rPr lang="it-IT" sz="1600" kern="1200" dirty="0" err="1">
                          <a:effectLst/>
                        </a:rPr>
                        <a:t>CrowdFundMe</a:t>
                      </a:r>
                      <a:r>
                        <a:rPr lang="it-IT" sz="1600" kern="1200" dirty="0">
                          <a:effectLst/>
                        </a:rPr>
                        <a:t> (</a:t>
                      </a:r>
                      <a:r>
                        <a:rPr lang="it-IT" sz="1600" u="sng" kern="1200" dirty="0">
                          <a:effectLst/>
                          <a:hlinkClick r:id="rId9"/>
                        </a:rPr>
                        <a:t>https://www.crowdfundme.it/</a:t>
                      </a:r>
                      <a:r>
                        <a:rPr lang="it-IT" sz="1600" kern="1200" dirty="0">
                          <a:effectLst/>
                        </a:rPr>
                        <a:t>).</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10" action="ppaction://hlinksldjump"/>
            <a:extLst>
              <a:ext uri="{FF2B5EF4-FFF2-40B4-BE49-F238E27FC236}">
                <a16:creationId xmlns:a16="http://schemas.microsoft.com/office/drawing/2014/main" id="{3BC2E16F-009A-4963-BCEC-AA54638DE55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1109223" y="136085"/>
            <a:ext cx="780496" cy="780496"/>
          </a:xfrm>
          <a:prstGeom prst="rect">
            <a:avLst/>
          </a:prstGeom>
        </p:spPr>
      </p:pic>
    </p:spTree>
    <p:extLst>
      <p:ext uri="{BB962C8B-B14F-4D97-AF65-F5344CB8AC3E}">
        <p14:creationId xmlns:p14="http://schemas.microsoft.com/office/powerpoint/2010/main" val="3361307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EBD0A7-5745-435D-85D4-788BC82B2D2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delle </a:t>
            </a:r>
            <a:r>
              <a:rPr lang="it-IT" sz="6000" b="1" dirty="0"/>
              <a:t>Donazioni</a:t>
            </a:r>
          </a:p>
        </p:txBody>
      </p:sp>
      <p:sp>
        <p:nvSpPr>
          <p:cNvPr id="3" name="Sottotitolo 2">
            <a:extLst>
              <a:ext uri="{FF2B5EF4-FFF2-40B4-BE49-F238E27FC236}">
                <a16:creationId xmlns:a16="http://schemas.microsoft.com/office/drawing/2014/main" id="{DD2047EF-5E38-44CC-9839-159ECEFBBE3A}"/>
              </a:ext>
            </a:extLst>
          </p:cNvPr>
          <p:cNvSpPr>
            <a:spLocks noGrp="1"/>
          </p:cNvSpPr>
          <p:nvPr>
            <p:ph type="subTitle" idx="1"/>
          </p:nvPr>
        </p:nvSpPr>
        <p:spPr>
          <a:xfrm>
            <a:off x="1065688" y="3002720"/>
            <a:ext cx="2707937" cy="1092201"/>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normAutofit/>
          </a:bodyPr>
          <a:lstStyle/>
          <a:p>
            <a:pPr algn="ctr"/>
            <a:r>
              <a:rPr lang="it-IT" sz="2000" dirty="0">
                <a:hlinkClick r:id="rId2" action="ppaction://hlinksldjump"/>
              </a:rPr>
              <a:t>Clicca qui per saperne di più </a:t>
            </a:r>
          </a:p>
        </p:txBody>
      </p:sp>
      <p:cxnSp>
        <p:nvCxnSpPr>
          <p:cNvPr id="25" name="Straight Connector 20">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9BE50389-ECB0-481C-91FC-54DF401D6F6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502552"/>
            <a:ext cx="780496" cy="780496"/>
          </a:xfrm>
          <a:prstGeom prst="rect">
            <a:avLst/>
          </a:prstGeom>
        </p:spPr>
      </p:pic>
    </p:spTree>
    <p:extLst>
      <p:ext uri="{BB962C8B-B14F-4D97-AF65-F5344CB8AC3E}">
        <p14:creationId xmlns:p14="http://schemas.microsoft.com/office/powerpoint/2010/main" val="923504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48792" y="0"/>
            <a:ext cx="9144000" cy="1052666"/>
          </a:xfrm>
        </p:spPr>
        <p:txBody>
          <a:bodyPr/>
          <a:lstStyle/>
          <a:p>
            <a:r>
              <a:rPr lang="it-IT" b="1" dirty="0"/>
              <a:t>Donazioni</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554046447"/>
              </p:ext>
            </p:extLst>
          </p:nvPr>
        </p:nvGraphicFramePr>
        <p:xfrm>
          <a:off x="0" y="1052666"/>
          <a:ext cx="12192000" cy="5805334"/>
        </p:xfrm>
        <a:graphic>
          <a:graphicData uri="http://schemas.openxmlformats.org/drawingml/2006/table">
            <a:tbl>
              <a:tblPr firstRow="1" bandRow="1">
                <a:tableStyleId>{5C22544A-7EE6-4342-B048-85BDC9FD1C3A}</a:tableStyleId>
              </a:tblPr>
              <a:tblGrid>
                <a:gridCol w="1562470">
                  <a:extLst>
                    <a:ext uri="{9D8B030D-6E8A-4147-A177-3AD203B41FA5}">
                      <a16:colId xmlns:a16="http://schemas.microsoft.com/office/drawing/2014/main" val="1618652074"/>
                    </a:ext>
                  </a:extLst>
                </a:gridCol>
                <a:gridCol w="1882066">
                  <a:extLst>
                    <a:ext uri="{9D8B030D-6E8A-4147-A177-3AD203B41FA5}">
                      <a16:colId xmlns:a16="http://schemas.microsoft.com/office/drawing/2014/main" val="3735375489"/>
                    </a:ext>
                  </a:extLst>
                </a:gridCol>
                <a:gridCol w="1536607">
                  <a:extLst>
                    <a:ext uri="{9D8B030D-6E8A-4147-A177-3AD203B41FA5}">
                      <a16:colId xmlns:a16="http://schemas.microsoft.com/office/drawing/2014/main" val="3814768709"/>
                    </a:ext>
                  </a:extLst>
                </a:gridCol>
                <a:gridCol w="1250981">
                  <a:extLst>
                    <a:ext uri="{9D8B030D-6E8A-4147-A177-3AD203B41FA5}">
                      <a16:colId xmlns:a16="http://schemas.microsoft.com/office/drawing/2014/main" val="468344498"/>
                    </a:ext>
                  </a:extLst>
                </a:gridCol>
                <a:gridCol w="1784412">
                  <a:extLst>
                    <a:ext uri="{9D8B030D-6E8A-4147-A177-3AD203B41FA5}">
                      <a16:colId xmlns:a16="http://schemas.microsoft.com/office/drawing/2014/main" val="1996791313"/>
                    </a:ext>
                  </a:extLst>
                </a:gridCol>
                <a:gridCol w="2272683">
                  <a:extLst>
                    <a:ext uri="{9D8B030D-6E8A-4147-A177-3AD203B41FA5}">
                      <a16:colId xmlns:a16="http://schemas.microsoft.com/office/drawing/2014/main" val="3440649092"/>
                    </a:ext>
                  </a:extLst>
                </a:gridCol>
                <a:gridCol w="1902781">
                  <a:extLst>
                    <a:ext uri="{9D8B030D-6E8A-4147-A177-3AD203B41FA5}">
                      <a16:colId xmlns:a16="http://schemas.microsoft.com/office/drawing/2014/main" val="3779825280"/>
                    </a:ext>
                  </a:extLst>
                </a:gridCol>
              </a:tblGrid>
              <a:tr h="941406">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4863928">
                <a:tc>
                  <a:txBody>
                    <a:bodyPr/>
                    <a:lstStyle/>
                    <a:p>
                      <a:r>
                        <a:rPr lang="it-IT" sz="1600" kern="1200" dirty="0">
                          <a:effectLst/>
                        </a:rPr>
                        <a:t>La donazione è il contratto col quale, per spirito di liberalità, una parte arricchisce l'altra, disponendo a favore di questa di un suo diritto o assumendo verso la stessa un'obbligazione. </a:t>
                      </a:r>
                      <a:endParaRPr lang="it-IT" sz="1600" dirty="0"/>
                    </a:p>
                  </a:txBody>
                  <a:tcPr/>
                </a:tc>
                <a:tc>
                  <a:txBody>
                    <a:bodyPr/>
                    <a:lstStyle/>
                    <a:p>
                      <a:r>
                        <a:rPr lang="it-IT" sz="1600" kern="1200" dirty="0">
                          <a:effectLst/>
                        </a:rPr>
                        <a:t>Durata: Non esiste una durata. Pagamenti: Non esistono pagamenti intermedi.</a:t>
                      </a:r>
                    </a:p>
                    <a:p>
                      <a:r>
                        <a:rPr lang="it-IT" sz="1600" kern="1200" dirty="0">
                          <a:effectLst/>
                        </a:rPr>
                        <a:t>Rimborso: Non è previsto un rimborso. Potrebbe esserci una ricompensa simbolica per il donatore. </a:t>
                      </a:r>
                    </a:p>
                    <a:p>
                      <a:r>
                        <a:rPr lang="it-IT" sz="1600" kern="1200" dirty="0">
                          <a:effectLst/>
                        </a:rPr>
                        <a:t> </a:t>
                      </a:r>
                    </a:p>
                    <a:p>
                      <a:endParaRPr lang="it-IT" sz="1600" dirty="0"/>
                    </a:p>
                  </a:txBody>
                  <a:tcPr/>
                </a:tc>
                <a:tc>
                  <a:txBody>
                    <a:bodyPr/>
                    <a:lstStyle/>
                    <a:p>
                      <a:r>
                        <a:rPr lang="it-IT" sz="1600" kern="1200" dirty="0">
                          <a:effectLst/>
                        </a:rPr>
                        <a:t>Per la definizione di donazione, si fa riferimento al Codice Civile, Libro Secondo, Titolo V, art.769. Per quanto riguarda il regime fiscale si fa riferimento al Decreto Legislativo (</a:t>
                      </a:r>
                      <a:r>
                        <a:rPr lang="it-IT" sz="1600" kern="1200" dirty="0" err="1">
                          <a:effectLst/>
                        </a:rPr>
                        <a:t>D.Lgs.</a:t>
                      </a:r>
                      <a:r>
                        <a:rPr lang="it-IT" sz="1600" kern="1200" dirty="0">
                          <a:effectLst/>
                        </a:rPr>
                        <a:t>) 3 luglio 2017, n. 117, chiamato anche “Codice del Terzo settore”. </a:t>
                      </a:r>
                      <a:endParaRPr lang="it-IT" sz="1600" dirty="0"/>
                    </a:p>
                  </a:txBody>
                  <a:tcPr/>
                </a:tc>
                <a:tc>
                  <a:txBody>
                    <a:bodyPr/>
                    <a:lstStyle/>
                    <a:p>
                      <a:r>
                        <a:rPr lang="it-IT" sz="1600" kern="1200" dirty="0">
                          <a:effectLst/>
                        </a:rPr>
                        <a:t>La donazione è caratterizzata dalla sostanziale gratuità con la quale una persona si priva di un bene (inclusi i soldi) senza aspettarsi nulla in cambio. </a:t>
                      </a:r>
                      <a:endParaRPr lang="it-IT" sz="1600" dirty="0"/>
                    </a:p>
                  </a:txBody>
                  <a:tcPr/>
                </a:tc>
                <a:tc>
                  <a:txBody>
                    <a:bodyPr/>
                    <a:lstStyle/>
                    <a:p>
                      <a:r>
                        <a:rPr lang="it-IT" sz="1600" kern="1200" dirty="0">
                          <a:effectLst/>
                        </a:rPr>
                        <a:t>Una delle più efficaci modalità di raccolta fondi è rappresentata dagli eventi realizzati in un luogo pubblico, in occasione di manifestazioni o ricorrenze, durante i quali l’ente: fa conoscere le proprie attività; chiede alla cittadinanza di collaborare (interessamento, volontariato); chiede erogazioni liberali. </a:t>
                      </a:r>
                      <a:endParaRPr lang="it-IT" sz="1600" dirty="0"/>
                    </a:p>
                  </a:txBody>
                  <a:tcPr/>
                </a:tc>
                <a:tc>
                  <a:txBody>
                    <a:bodyPr/>
                    <a:lstStyle/>
                    <a:p>
                      <a:r>
                        <a:rPr lang="it-IT" sz="1600" kern="1200" dirty="0">
                          <a:effectLst/>
                        </a:rPr>
                        <a:t>È possibile avere una detrazione fiscale dalle donazioni per le persone fisiche, secondo l'art. 83, comma 1 del Codice del Terzo Settore, il contribuente calcola il suo risparmio fiscale applicando la misura del 30% alla sua donazione, fino al limite di 30.000 euro di donazione. Per le aziende ed enti donatori, invece, è prevista una deduzione del 10% dal reddito complessivo, secondo l'art.83, comma 2 del CTS.</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Il gruppo degli attori in grado di offrire una donazione all’impresa sociale è ampio e comprende ogni persona fisica, ente o azienda. </a:t>
                      </a:r>
                    </a:p>
                    <a:p>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76BBFF36-1CED-4A3A-BE2C-123CBDC23E3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79562" y="136085"/>
            <a:ext cx="780496" cy="780496"/>
          </a:xfrm>
          <a:prstGeom prst="rect">
            <a:avLst/>
          </a:prstGeom>
        </p:spPr>
      </p:pic>
    </p:spTree>
    <p:extLst>
      <p:ext uri="{BB962C8B-B14F-4D97-AF65-F5344CB8AC3E}">
        <p14:creationId xmlns:p14="http://schemas.microsoft.com/office/powerpoint/2010/main" val="4053987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EBD0A7-5745-435D-85D4-788BC82B2D2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5xmille</a:t>
            </a:r>
          </a:p>
        </p:txBody>
      </p:sp>
      <p:sp>
        <p:nvSpPr>
          <p:cNvPr id="3" name="Sottotitolo 2">
            <a:extLst>
              <a:ext uri="{FF2B5EF4-FFF2-40B4-BE49-F238E27FC236}">
                <a16:creationId xmlns:a16="http://schemas.microsoft.com/office/drawing/2014/main" id="{DD2047EF-5E38-44CC-9839-159ECEFBBE3A}"/>
              </a:ext>
            </a:extLst>
          </p:cNvPr>
          <p:cNvSpPr>
            <a:spLocks noGrp="1"/>
          </p:cNvSpPr>
          <p:nvPr>
            <p:ph type="subTitle" idx="1"/>
          </p:nvPr>
        </p:nvSpPr>
        <p:spPr>
          <a:xfrm>
            <a:off x="1065688" y="3002720"/>
            <a:ext cx="2707937" cy="1092201"/>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normAutofit/>
          </a:bodyPr>
          <a:lstStyle/>
          <a:p>
            <a:pPr algn="ctr"/>
            <a:r>
              <a:rPr lang="it-IT" sz="2000" dirty="0">
                <a:hlinkClick r:id="rId2" action="ppaction://hlinksldjump"/>
              </a:rPr>
              <a:t>Clicca qui per saperne di più </a:t>
            </a:r>
          </a:p>
        </p:txBody>
      </p:sp>
      <p:cxnSp>
        <p:nvCxnSpPr>
          <p:cNvPr id="25" name="Straight Connector 20">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25C7728E-D8F4-4CCD-90F6-E23E04E0951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484056"/>
            <a:ext cx="780496" cy="780496"/>
          </a:xfrm>
          <a:prstGeom prst="rect">
            <a:avLst/>
          </a:prstGeom>
        </p:spPr>
      </p:pic>
    </p:spTree>
    <p:extLst>
      <p:ext uri="{BB962C8B-B14F-4D97-AF65-F5344CB8AC3E}">
        <p14:creationId xmlns:p14="http://schemas.microsoft.com/office/powerpoint/2010/main" val="3068002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57670" y="110308"/>
            <a:ext cx="9144000" cy="1052666"/>
          </a:xfrm>
        </p:spPr>
        <p:txBody>
          <a:bodyPr/>
          <a:lstStyle/>
          <a:p>
            <a:r>
              <a:rPr lang="it-IT" b="1" dirty="0"/>
              <a:t>5xmille</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2364325775"/>
              </p:ext>
            </p:extLst>
          </p:nvPr>
        </p:nvGraphicFramePr>
        <p:xfrm>
          <a:off x="0" y="1094460"/>
          <a:ext cx="12192000" cy="5763540"/>
        </p:xfrm>
        <a:graphic>
          <a:graphicData uri="http://schemas.openxmlformats.org/drawingml/2006/table">
            <a:tbl>
              <a:tblPr firstRow="1" bandRow="1">
                <a:tableStyleId>{5C22544A-7EE6-4342-B048-85BDC9FD1C3A}</a:tableStyleId>
              </a:tblPr>
              <a:tblGrid>
                <a:gridCol w="1509204">
                  <a:extLst>
                    <a:ext uri="{9D8B030D-6E8A-4147-A177-3AD203B41FA5}">
                      <a16:colId xmlns:a16="http://schemas.microsoft.com/office/drawing/2014/main" val="1618652074"/>
                    </a:ext>
                  </a:extLst>
                </a:gridCol>
                <a:gridCol w="1429305">
                  <a:extLst>
                    <a:ext uri="{9D8B030D-6E8A-4147-A177-3AD203B41FA5}">
                      <a16:colId xmlns:a16="http://schemas.microsoft.com/office/drawing/2014/main" val="3735375489"/>
                    </a:ext>
                  </a:extLst>
                </a:gridCol>
                <a:gridCol w="1882066">
                  <a:extLst>
                    <a:ext uri="{9D8B030D-6E8A-4147-A177-3AD203B41FA5}">
                      <a16:colId xmlns:a16="http://schemas.microsoft.com/office/drawing/2014/main" val="3814768709"/>
                    </a:ext>
                  </a:extLst>
                </a:gridCol>
                <a:gridCol w="1225118">
                  <a:extLst>
                    <a:ext uri="{9D8B030D-6E8A-4147-A177-3AD203B41FA5}">
                      <a16:colId xmlns:a16="http://schemas.microsoft.com/office/drawing/2014/main" val="468344498"/>
                    </a:ext>
                  </a:extLst>
                </a:gridCol>
                <a:gridCol w="1873189">
                  <a:extLst>
                    <a:ext uri="{9D8B030D-6E8A-4147-A177-3AD203B41FA5}">
                      <a16:colId xmlns:a16="http://schemas.microsoft.com/office/drawing/2014/main" val="1996791313"/>
                    </a:ext>
                  </a:extLst>
                </a:gridCol>
                <a:gridCol w="2210539">
                  <a:extLst>
                    <a:ext uri="{9D8B030D-6E8A-4147-A177-3AD203B41FA5}">
                      <a16:colId xmlns:a16="http://schemas.microsoft.com/office/drawing/2014/main" val="3440649092"/>
                    </a:ext>
                  </a:extLst>
                </a:gridCol>
                <a:gridCol w="2062579">
                  <a:extLst>
                    <a:ext uri="{9D8B030D-6E8A-4147-A177-3AD203B41FA5}">
                      <a16:colId xmlns:a16="http://schemas.microsoft.com/office/drawing/2014/main" val="3779825280"/>
                    </a:ext>
                  </a:extLst>
                </a:gridCol>
              </a:tblGrid>
              <a:tr h="934628">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4828912">
                <a:tc>
                  <a:txBody>
                    <a:bodyPr/>
                    <a:lstStyle/>
                    <a:p>
                      <a:r>
                        <a:rPr lang="it-IT" sz="1600" kern="1200" dirty="0">
                          <a:effectLst/>
                        </a:rPr>
                        <a:t>Il 5x1000 è una misura di sussidiarietà fiscale in forza della quale il contribuente (persona fisica) può destinare parte delle imposte dovute (IRPEF) a favore di un ente iscritto a registri speciali o a favore di una finalità generale. È una forma di donazione. </a:t>
                      </a:r>
                      <a:endParaRPr lang="it-IT" sz="1600" dirty="0"/>
                    </a:p>
                  </a:txBody>
                  <a:tcPr/>
                </a:tc>
                <a:tc>
                  <a:txBody>
                    <a:bodyPr/>
                    <a:lstStyle/>
                    <a:p>
                      <a:r>
                        <a:rPr lang="it-IT" sz="1600" kern="1200" dirty="0">
                          <a:effectLst/>
                        </a:rPr>
                        <a:t>Il 5x1000 rientra nell'ambito delle donazioni, pertanto non esistono termini di durata, pagamenti o rimborsi.</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Il quadro normativo inerente al 5x1000 è il seguente: la legge finanziaria per il 2006 (Legge 23 dicembre 2005, n. 266, articolo 1, commi 337 e ss.); la legge 23 dicembre 2014, n. 190 (Legge di Stabilità per il 2015); ed infine il D.lgs. 3 luglio 2017 n. 111.</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La finalità di tale strumento è principalmente donare lo 0,5% dell'IRPEF ad una causa sociale, in modo tale da supportare organizzazioni non profit e incentivarne l'operato.</a:t>
                      </a:r>
                    </a:p>
                    <a:p>
                      <a:endParaRPr lang="it-IT" sz="1600" dirty="0"/>
                    </a:p>
                  </a:txBody>
                  <a:tcPr/>
                </a:tc>
                <a:tc>
                  <a:txBody>
                    <a:bodyPr/>
                    <a:lstStyle/>
                    <a:p>
                      <a:r>
                        <a:rPr lang="it-IT" sz="1600" kern="1200" dirty="0">
                          <a:effectLst/>
                        </a:rPr>
                        <a:t>Possono beneficiare del 5x1000 gli enti non profit le cui attività rientrano in ambiti definiti dalla legge e posti sotto la responsabilità di uno specifico ministero, che definisce le regole per l'ammissione e il funzionamento per usufruire della misura.</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Il contribuente deve semplicemente barrare la casella dell'ente a cui intende donare il cinque per mille e riportarne il codice fiscale. Per il contribuente la donazione è a fondo perduto, ma può mantenersi informato circa le attività dell'ente a cui ha dato il 5x1000, decidere se confermare la donazione nell'anno successivo ed eventualmente di supportare l'ente in altri modi.</a:t>
                      </a:r>
                    </a:p>
                    <a:p>
                      <a:endParaRPr lang="it-IT" sz="1600" dirty="0"/>
                    </a:p>
                  </a:txBody>
                  <a:tcPr/>
                </a:tc>
                <a:tc>
                  <a:txBody>
                    <a:bodyPr/>
                    <a:lstStyle/>
                    <a:p>
                      <a:r>
                        <a:rPr lang="it-IT" sz="1600" kern="1200" dirty="0">
                          <a:effectLst/>
                        </a:rPr>
                        <a:t>L'unico modo per dare il 5x1000 è compilare l'apposita sezione nella dichiarazione dei redditi fornita dall'Agenzia delle Entrate.</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A5BCA2B7-47FF-4725-8CA4-19614A3BA1A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34330" y="246393"/>
            <a:ext cx="780496" cy="780496"/>
          </a:xfrm>
          <a:prstGeom prst="rect">
            <a:avLst/>
          </a:prstGeom>
        </p:spPr>
      </p:pic>
    </p:spTree>
    <p:extLst>
      <p:ext uri="{BB962C8B-B14F-4D97-AF65-F5344CB8AC3E}">
        <p14:creationId xmlns:p14="http://schemas.microsoft.com/office/powerpoint/2010/main" val="974055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EBD0A7-5745-435D-85D4-788BC82B2D2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Lending crowdfunding</a:t>
            </a:r>
          </a:p>
        </p:txBody>
      </p:sp>
      <p:sp>
        <p:nvSpPr>
          <p:cNvPr id="3" name="Sottotitolo 2">
            <a:extLst>
              <a:ext uri="{FF2B5EF4-FFF2-40B4-BE49-F238E27FC236}">
                <a16:creationId xmlns:a16="http://schemas.microsoft.com/office/drawing/2014/main" id="{DD2047EF-5E38-44CC-9839-159ECEFBBE3A}"/>
              </a:ext>
            </a:extLst>
          </p:cNvPr>
          <p:cNvSpPr>
            <a:spLocks noGrp="1"/>
          </p:cNvSpPr>
          <p:nvPr>
            <p:ph type="subTitle" idx="1"/>
          </p:nvPr>
        </p:nvSpPr>
        <p:spPr>
          <a:xfrm>
            <a:off x="1065688" y="3002720"/>
            <a:ext cx="2707937" cy="1092201"/>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normAutofit/>
          </a:bodyPr>
          <a:lstStyle/>
          <a:p>
            <a:pPr algn="ctr"/>
            <a:r>
              <a:rPr lang="it-IT" sz="2000" dirty="0">
                <a:solidFill>
                  <a:schemeClr val="tx2">
                    <a:lumMod val="60000"/>
                    <a:lumOff val="40000"/>
                  </a:schemeClr>
                </a:solidFill>
                <a:hlinkClick r:id="rId2" action="ppaction://hlinksldjump">
                  <a:extLst>
                    <a:ext uri="{A12FA001-AC4F-418D-AE19-62706E023703}">
                      <ahyp:hlinkClr xmlns:ahyp="http://schemas.microsoft.com/office/drawing/2018/hyperlinkcolor" xmlns="" val="tx"/>
                    </a:ext>
                  </a:extLst>
                </a:hlinkClick>
              </a:rPr>
              <a:t>Clicca qui per saperne di più </a:t>
            </a:r>
          </a:p>
        </p:txBody>
      </p:sp>
      <p:cxnSp>
        <p:nvCxnSpPr>
          <p:cNvPr id="25" name="Straight Connector 20">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B26ABD15-A9AB-451C-BFB3-F1F949CC0BF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569504"/>
            <a:ext cx="780496" cy="780496"/>
          </a:xfrm>
          <a:prstGeom prst="rect">
            <a:avLst/>
          </a:prstGeom>
        </p:spPr>
      </p:pic>
    </p:spTree>
    <p:extLst>
      <p:ext uri="{BB962C8B-B14F-4D97-AF65-F5344CB8AC3E}">
        <p14:creationId xmlns:p14="http://schemas.microsoft.com/office/powerpoint/2010/main" val="4094384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84303" y="0"/>
            <a:ext cx="9144000" cy="1052666"/>
          </a:xfrm>
        </p:spPr>
        <p:txBody>
          <a:bodyPr/>
          <a:lstStyle/>
          <a:p>
            <a:r>
              <a:rPr lang="it-IT" b="1" dirty="0"/>
              <a:t>Lending crowdfunding</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3152497741"/>
              </p:ext>
            </p:extLst>
          </p:nvPr>
        </p:nvGraphicFramePr>
        <p:xfrm>
          <a:off x="0" y="1052666"/>
          <a:ext cx="12192000" cy="5882640"/>
        </p:xfrm>
        <a:graphic>
          <a:graphicData uri="http://schemas.openxmlformats.org/drawingml/2006/table">
            <a:tbl>
              <a:tblPr firstRow="1" bandRow="1">
                <a:tableStyleId>{5C22544A-7EE6-4342-B048-85BDC9FD1C3A}</a:tableStyleId>
              </a:tblPr>
              <a:tblGrid>
                <a:gridCol w="1553592">
                  <a:extLst>
                    <a:ext uri="{9D8B030D-6E8A-4147-A177-3AD203B41FA5}">
                      <a16:colId xmlns:a16="http://schemas.microsoft.com/office/drawing/2014/main" val="1618652074"/>
                    </a:ext>
                  </a:extLst>
                </a:gridCol>
                <a:gridCol w="1811045">
                  <a:extLst>
                    <a:ext uri="{9D8B030D-6E8A-4147-A177-3AD203B41FA5}">
                      <a16:colId xmlns:a16="http://schemas.microsoft.com/office/drawing/2014/main" val="3735375489"/>
                    </a:ext>
                  </a:extLst>
                </a:gridCol>
                <a:gridCol w="1340528">
                  <a:extLst>
                    <a:ext uri="{9D8B030D-6E8A-4147-A177-3AD203B41FA5}">
                      <a16:colId xmlns:a16="http://schemas.microsoft.com/office/drawing/2014/main" val="3814768709"/>
                    </a:ext>
                  </a:extLst>
                </a:gridCol>
                <a:gridCol w="1686757">
                  <a:extLst>
                    <a:ext uri="{9D8B030D-6E8A-4147-A177-3AD203B41FA5}">
                      <a16:colId xmlns:a16="http://schemas.microsoft.com/office/drawing/2014/main" val="468344498"/>
                    </a:ext>
                  </a:extLst>
                </a:gridCol>
                <a:gridCol w="1811045">
                  <a:extLst>
                    <a:ext uri="{9D8B030D-6E8A-4147-A177-3AD203B41FA5}">
                      <a16:colId xmlns:a16="http://schemas.microsoft.com/office/drawing/2014/main" val="1996791313"/>
                    </a:ext>
                  </a:extLst>
                </a:gridCol>
                <a:gridCol w="1873188">
                  <a:extLst>
                    <a:ext uri="{9D8B030D-6E8A-4147-A177-3AD203B41FA5}">
                      <a16:colId xmlns:a16="http://schemas.microsoft.com/office/drawing/2014/main" val="3440649092"/>
                    </a:ext>
                  </a:extLst>
                </a:gridCol>
                <a:gridCol w="2115845">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È un prestito di denaro peer-to-peer. Si fa riferimento, per il crowdfunding, alle «forme di disintermediazione del prestito che consentono la scelta del progetto a cui prestare denaro», in cambio di un tasso di interesse. </a:t>
                      </a:r>
                      <a:endParaRPr lang="it-IT" sz="1600" dirty="0"/>
                    </a:p>
                  </a:txBody>
                  <a:tcPr/>
                </a:tc>
                <a:tc>
                  <a:txBody>
                    <a:bodyPr/>
                    <a:lstStyle/>
                    <a:p>
                      <a:r>
                        <a:rPr lang="it-IT" sz="1600" kern="1200" dirty="0">
                          <a:effectLst/>
                        </a:rPr>
                        <a:t>Durata: La durata del prestito dipende dalla piattaforma. Pagamenti: La piattaforma preleva la rata mensile direttamente dal conto corrente del richiedente.</a:t>
                      </a:r>
                    </a:p>
                    <a:p>
                      <a:r>
                        <a:rPr lang="it-IT" sz="1600" kern="1200" dirty="0">
                          <a:effectLst/>
                        </a:rPr>
                        <a:t>Rimborso: Alla fine del periodo concordato è previsto per il prestatore un rimborso comprensivo di quota di capitale e interessi. </a:t>
                      </a:r>
                    </a:p>
                    <a:p>
                      <a:endParaRPr lang="it-IT" sz="1600" dirty="0"/>
                    </a:p>
                  </a:txBody>
                  <a:tcPr/>
                </a:tc>
                <a:tc>
                  <a:txBody>
                    <a:bodyPr/>
                    <a:lstStyle/>
                    <a:p>
                      <a:r>
                        <a:rPr lang="it-IT" sz="1600" kern="1200" dirty="0">
                          <a:effectLst/>
                        </a:rPr>
                        <a:t>La normativa di riferimento è la sezione IX delle nuove norme sulla raccolta del risparmio da parte dei soggetti non bancari.</a:t>
                      </a:r>
                      <a:endParaRPr lang="it-IT" sz="1600" dirty="0"/>
                    </a:p>
                  </a:txBody>
                  <a:tcPr/>
                </a:tc>
                <a:tc>
                  <a:txBody>
                    <a:bodyPr/>
                    <a:lstStyle/>
                    <a:p>
                      <a:r>
                        <a:rPr lang="it-IT" sz="1600" kern="1200" dirty="0">
                          <a:effectLst/>
                        </a:rPr>
                        <a:t>Questo è uno strumento di finanza alternativa attraverso cui principalmente PMI, Start-Up e Microimprese  possono raccogliere capitali sotto forma di prestiti a condizioni più accessibili e meno stringenti rispetto a quelle proposte dagli strumenti finanziari tradizionali.</a:t>
                      </a:r>
                      <a:endParaRPr lang="it-IT" sz="1600" dirty="0"/>
                    </a:p>
                  </a:txBody>
                  <a:tcPr/>
                </a:tc>
                <a:tc>
                  <a:txBody>
                    <a:bodyPr/>
                    <a:lstStyle/>
                    <a:p>
                      <a:r>
                        <a:rPr lang="it-IT" sz="1600" kern="1200" dirty="0">
                          <a:effectLst/>
                        </a:rPr>
                        <a:t>Tale strumento risulta interessante per l’impresa sociale in quanto è una fonte di finanziamenti flessibile, poiché garantisce un prestito per svariati tipi di progetto. È un modo veloce e flessibile per ottenere fondi in un breve periodo di tempo, senza richiesta di particolari garanzie.</a:t>
                      </a:r>
                      <a:endParaRPr lang="it-IT" sz="1600" dirty="0"/>
                    </a:p>
                  </a:txBody>
                  <a:tcPr/>
                </a:tc>
                <a:tc>
                  <a:txBody>
                    <a:bodyPr/>
                    <a:lstStyle/>
                    <a:p>
                      <a:r>
                        <a:rPr lang="it-IT" sz="1600" kern="1200" dirty="0">
                          <a:effectLst/>
                        </a:rPr>
                        <a:t>L’investitore è avvantaggiato tramite questo strumento, in quanto vi è una piattaforma che assegna un rating agli individui e alle imprese richiedenti un prestito, e i tassi di interesse saranno calcolati in base al rating, pertanto il prestatore non deve preoccuparsi di verificare l'affidabilità creditizia del richiedente. </a:t>
                      </a:r>
                      <a:endParaRPr lang="it-IT" sz="1600" dirty="0"/>
                    </a:p>
                  </a:txBody>
                  <a:tcPr/>
                </a:tc>
                <a:tc>
                  <a:txBody>
                    <a:bodyPr/>
                    <a:lstStyle/>
                    <a:p>
                      <a:r>
                        <a:rPr lang="it-IT" sz="1600" dirty="0"/>
                        <a:t>Gli attori che offrono lo strumento: The Social </a:t>
                      </a:r>
                      <a:r>
                        <a:rPr lang="it-IT" sz="1600" dirty="0" err="1"/>
                        <a:t>Lender</a:t>
                      </a:r>
                      <a:r>
                        <a:rPr lang="it-IT" sz="1600" dirty="0"/>
                        <a:t> (</a:t>
                      </a:r>
                      <a:r>
                        <a:rPr lang="it-IT" sz="1600" dirty="0">
                          <a:hlinkClick r:id="rId2"/>
                        </a:rPr>
                        <a:t>https://www.thesociallender.it/</a:t>
                      </a:r>
                      <a:r>
                        <a:rPr lang="it-IT" sz="1600" dirty="0"/>
                        <a:t> );  </a:t>
                      </a:r>
                      <a:r>
                        <a:rPr lang="it-IT" sz="1600" dirty="0" err="1"/>
                        <a:t>Sociallending</a:t>
                      </a:r>
                      <a:r>
                        <a:rPr lang="it-IT" sz="1600" dirty="0"/>
                        <a:t> (</a:t>
                      </a:r>
                      <a:r>
                        <a:rPr lang="it-IT" sz="1600" dirty="0">
                          <a:hlinkClick r:id="rId3"/>
                        </a:rPr>
                        <a:t>https://www.sociallendingitalia.net/</a:t>
                      </a:r>
                      <a:r>
                        <a:rPr lang="it-IT" sz="1600" dirty="0"/>
                        <a:t> ); Borsa del Credito (</a:t>
                      </a:r>
                      <a:r>
                        <a:rPr lang="it-IT" sz="1600" dirty="0">
                          <a:hlinkClick r:id="rId4"/>
                        </a:rPr>
                        <a:t>https://www.borsadelcredito.it/</a:t>
                      </a:r>
                      <a:r>
                        <a:rPr lang="it-IT" sz="1600" dirty="0"/>
                        <a:t> ); Ener2Crowd (</a:t>
                      </a:r>
                      <a:r>
                        <a:rPr lang="it-IT" sz="1600" dirty="0">
                          <a:hlinkClick r:id="rId5"/>
                        </a:rPr>
                        <a:t>https://www.ener2crowd.com/it/home</a:t>
                      </a:r>
                      <a:r>
                        <a:rPr lang="it-IT" sz="1600" dirty="0"/>
                        <a:t> ); </a:t>
                      </a:r>
                      <a:r>
                        <a:rPr lang="it-IT" sz="1600" dirty="0" err="1"/>
                        <a:t>Obtober</a:t>
                      </a:r>
                      <a:r>
                        <a:rPr lang="it-IT" sz="1600" dirty="0"/>
                        <a:t> (</a:t>
                      </a:r>
                      <a:r>
                        <a:rPr lang="it-IT" sz="1600" dirty="0">
                          <a:hlinkClick r:id="rId6"/>
                        </a:rPr>
                        <a:t>https://it.october.eu/</a:t>
                      </a:r>
                      <a:r>
                        <a:rPr lang="it-IT" sz="1600" dirty="0"/>
                        <a:t> ); </a:t>
                      </a:r>
                      <a:r>
                        <a:rPr lang="it-IT" sz="1600" dirty="0" err="1"/>
                        <a:t>Prestacap</a:t>
                      </a:r>
                      <a:r>
                        <a:rPr lang="it-IT" sz="1600" dirty="0"/>
                        <a:t> (</a:t>
                      </a:r>
                      <a:r>
                        <a:rPr lang="it-IT" sz="1600" dirty="0">
                          <a:hlinkClick r:id="rId7"/>
                        </a:rPr>
                        <a:t>https://prestacap.com/it/chi-siamo/</a:t>
                      </a:r>
                      <a:r>
                        <a:rPr lang="it-IT" sz="1600" dirty="0"/>
                        <a:t> ).</a:t>
                      </a:r>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8" action="ppaction://hlinksldjump"/>
            <a:extLst>
              <a:ext uri="{FF2B5EF4-FFF2-40B4-BE49-F238E27FC236}">
                <a16:creationId xmlns:a16="http://schemas.microsoft.com/office/drawing/2014/main" id="{78EF5A87-DAD0-416C-95C1-6D2F5729502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038885" y="136085"/>
            <a:ext cx="780496" cy="780496"/>
          </a:xfrm>
          <a:prstGeom prst="rect">
            <a:avLst/>
          </a:prstGeom>
        </p:spPr>
      </p:pic>
    </p:spTree>
    <p:extLst>
      <p:ext uri="{BB962C8B-B14F-4D97-AF65-F5344CB8AC3E}">
        <p14:creationId xmlns:p14="http://schemas.microsoft.com/office/powerpoint/2010/main" val="478104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EBD0A7-5745-435D-85D4-788BC82B2D2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Social impact bond</a:t>
            </a:r>
          </a:p>
        </p:txBody>
      </p:sp>
      <p:sp>
        <p:nvSpPr>
          <p:cNvPr id="3" name="Sottotitolo 2">
            <a:extLst>
              <a:ext uri="{FF2B5EF4-FFF2-40B4-BE49-F238E27FC236}">
                <a16:creationId xmlns:a16="http://schemas.microsoft.com/office/drawing/2014/main" id="{DD2047EF-5E38-44CC-9839-159ECEFBBE3A}"/>
              </a:ext>
            </a:extLst>
          </p:cNvPr>
          <p:cNvSpPr>
            <a:spLocks noGrp="1"/>
          </p:cNvSpPr>
          <p:nvPr>
            <p:ph type="subTitle" idx="1"/>
          </p:nvPr>
        </p:nvSpPr>
        <p:spPr>
          <a:xfrm>
            <a:off x="1065688" y="3002720"/>
            <a:ext cx="2707937" cy="1092201"/>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normAutofit/>
          </a:bodyPr>
          <a:lstStyle/>
          <a:p>
            <a:pPr algn="ctr"/>
            <a:r>
              <a:rPr lang="it-IT" sz="2000" dirty="0">
                <a:hlinkClick r:id="rId2" action="ppaction://hlinksldjump"/>
              </a:rPr>
              <a:t>Clicca qui per saperne di più </a:t>
            </a:r>
          </a:p>
        </p:txBody>
      </p:sp>
      <p:cxnSp>
        <p:nvCxnSpPr>
          <p:cNvPr id="25" name="Straight Connector 20">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54C3851F-0523-40E7-A23E-1FF695EA97F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21846" y="5620303"/>
            <a:ext cx="780496" cy="780496"/>
          </a:xfrm>
          <a:prstGeom prst="rect">
            <a:avLst/>
          </a:prstGeom>
        </p:spPr>
      </p:pic>
    </p:spTree>
    <p:extLst>
      <p:ext uri="{BB962C8B-B14F-4D97-AF65-F5344CB8AC3E}">
        <p14:creationId xmlns:p14="http://schemas.microsoft.com/office/powerpoint/2010/main" val="158828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A070EAD-1DCD-4F3D-BA84-799B891A0E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89D5B0B-4EC7-4253-804C-062EC2A74B14}"/>
              </a:ext>
            </a:extLst>
          </p:cNvPr>
          <p:cNvSpPr>
            <a:spLocks noGrp="1"/>
          </p:cNvSpPr>
          <p:nvPr>
            <p:ph type="ctrTitle"/>
          </p:nvPr>
        </p:nvSpPr>
        <p:spPr>
          <a:xfrm>
            <a:off x="3108960" y="1122363"/>
            <a:ext cx="5156107" cy="3027360"/>
          </a:xfrm>
        </p:spPr>
        <p:txBody>
          <a:bodyPr>
            <a:normAutofit fontScale="90000"/>
          </a:bodyPr>
          <a:lstStyle/>
          <a:p>
            <a:r>
              <a:rPr lang="it-IT" sz="5400" dirty="0"/>
              <a:t>Finanziamento legato a singolo progetto?</a:t>
            </a:r>
            <a:br>
              <a:rPr lang="it-IT" sz="5400" dirty="0"/>
            </a:br>
            <a:endParaRPr lang="it-IT" sz="5400" dirty="0"/>
          </a:p>
        </p:txBody>
      </p:sp>
      <p:sp>
        <p:nvSpPr>
          <p:cNvPr id="3" name="Sottotitolo 2">
            <a:extLst>
              <a:ext uri="{FF2B5EF4-FFF2-40B4-BE49-F238E27FC236}">
                <a16:creationId xmlns:a16="http://schemas.microsoft.com/office/drawing/2014/main" id="{935A5BEA-AD91-43B3-81C4-704202A4B5E2}"/>
              </a:ext>
            </a:extLst>
          </p:cNvPr>
          <p:cNvSpPr>
            <a:spLocks noGrp="1"/>
          </p:cNvSpPr>
          <p:nvPr>
            <p:ph type="subTitle" idx="1"/>
          </p:nvPr>
        </p:nvSpPr>
        <p:spPr>
          <a:xfrm>
            <a:off x="3128010" y="4149724"/>
            <a:ext cx="7539989" cy="1108075"/>
          </a:xfrm>
        </p:spPr>
        <p:txBody>
          <a:bodyPr>
            <a:normAutofit/>
          </a:bodyPr>
          <a:lstStyle/>
          <a:p>
            <a:pPr>
              <a:lnSpc>
                <a:spcPct val="110000"/>
              </a:lnSpc>
            </a:pPr>
            <a:r>
              <a:rPr lang="it-IT" i="1" cap="none">
                <a:solidFill>
                  <a:schemeClr val="tx1"/>
                </a:solidFill>
              </a:rPr>
              <a:t>Si chiede se il finanziamento è pensato per finanziare un'unica attività sociale, che quindi può essere oggetto di supervisione da parte dei finanziatori, o più di una necessità dell'impresa</a:t>
            </a:r>
          </a:p>
        </p:txBody>
      </p:sp>
      <p:grpSp>
        <p:nvGrpSpPr>
          <p:cNvPr id="13" name="Group 12">
            <a:extLst>
              <a:ext uri="{FF2B5EF4-FFF2-40B4-BE49-F238E27FC236}">
                <a16:creationId xmlns:a16="http://schemas.microsoft.com/office/drawing/2014/main" id="{DE471E13-6104-4637-8A8F-B545529B1D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4"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4" name="CasellaDiTesto 3">
            <a:hlinkClick r:id="" action="ppaction://noaction"/>
            <a:extLst>
              <a:ext uri="{FF2B5EF4-FFF2-40B4-BE49-F238E27FC236}">
                <a16:creationId xmlns:a16="http://schemas.microsoft.com/office/drawing/2014/main" id="{A220686D-DF9A-46FD-94C5-B9E2ABA80F49}"/>
              </a:ext>
            </a:extLst>
          </p:cNvPr>
          <p:cNvSpPr txBox="1"/>
          <p:nvPr/>
        </p:nvSpPr>
        <p:spPr>
          <a:xfrm>
            <a:off x="8503192" y="2153344"/>
            <a:ext cx="24058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Sì</a:t>
            </a:r>
            <a:endParaRPr lang="it-IT"/>
          </a:p>
        </p:txBody>
      </p:sp>
      <p:sp>
        <p:nvSpPr>
          <p:cNvPr id="5" name="CasellaDiTesto 4">
            <a:hlinkClick r:id="" action="ppaction://noaction"/>
            <a:extLst>
              <a:ext uri="{FF2B5EF4-FFF2-40B4-BE49-F238E27FC236}">
                <a16:creationId xmlns:a16="http://schemas.microsoft.com/office/drawing/2014/main" id="{7B40980D-0732-4D5C-A8D6-278E38F6F43F}"/>
              </a:ext>
            </a:extLst>
          </p:cNvPr>
          <p:cNvSpPr txBox="1"/>
          <p:nvPr/>
        </p:nvSpPr>
        <p:spPr>
          <a:xfrm>
            <a:off x="8500143" y="3429000"/>
            <a:ext cx="240889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it-IT" dirty="0"/>
              <a:t>No</a:t>
            </a:r>
            <a:endParaRPr lang="it-IT"/>
          </a:p>
        </p:txBody>
      </p:sp>
      <p:pic>
        <p:nvPicPr>
          <p:cNvPr id="6" name="Elemento grafico 5" descr="Scena extraurbana">
            <a:hlinkClick r:id="rId2" action="ppaction://hlinksldjump"/>
            <a:extLst>
              <a:ext uri="{FF2B5EF4-FFF2-40B4-BE49-F238E27FC236}">
                <a16:creationId xmlns:a16="http://schemas.microsoft.com/office/drawing/2014/main" id="{EEB3973C-0D2C-4D7B-B4AE-BE1098B0A7A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1101630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168893" y="0"/>
            <a:ext cx="9144000" cy="1052666"/>
          </a:xfrm>
        </p:spPr>
        <p:txBody>
          <a:bodyPr/>
          <a:lstStyle/>
          <a:p>
            <a:r>
              <a:rPr lang="it-IT" b="1" dirty="0"/>
              <a:t>Social impact bond</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2765462038"/>
              </p:ext>
            </p:extLst>
          </p:nvPr>
        </p:nvGraphicFramePr>
        <p:xfrm>
          <a:off x="0" y="1052666"/>
          <a:ext cx="12192000" cy="5882640"/>
        </p:xfrm>
        <a:graphic>
          <a:graphicData uri="http://schemas.openxmlformats.org/drawingml/2006/table">
            <a:tbl>
              <a:tblPr firstRow="1" bandRow="1">
                <a:tableStyleId>{5C22544A-7EE6-4342-B048-85BDC9FD1C3A}</a:tableStyleId>
              </a:tblPr>
              <a:tblGrid>
                <a:gridCol w="1979720">
                  <a:extLst>
                    <a:ext uri="{9D8B030D-6E8A-4147-A177-3AD203B41FA5}">
                      <a16:colId xmlns:a16="http://schemas.microsoft.com/office/drawing/2014/main" val="1618652074"/>
                    </a:ext>
                  </a:extLst>
                </a:gridCol>
                <a:gridCol w="1628639">
                  <a:extLst>
                    <a:ext uri="{9D8B030D-6E8A-4147-A177-3AD203B41FA5}">
                      <a16:colId xmlns:a16="http://schemas.microsoft.com/office/drawing/2014/main" val="3735375489"/>
                    </a:ext>
                  </a:extLst>
                </a:gridCol>
                <a:gridCol w="1309870">
                  <a:extLst>
                    <a:ext uri="{9D8B030D-6E8A-4147-A177-3AD203B41FA5}">
                      <a16:colId xmlns:a16="http://schemas.microsoft.com/office/drawing/2014/main" val="3814768709"/>
                    </a:ext>
                  </a:extLst>
                </a:gridCol>
                <a:gridCol w="1846555">
                  <a:extLst>
                    <a:ext uri="{9D8B030D-6E8A-4147-A177-3AD203B41FA5}">
                      <a16:colId xmlns:a16="http://schemas.microsoft.com/office/drawing/2014/main" val="468344498"/>
                    </a:ext>
                  </a:extLst>
                </a:gridCol>
                <a:gridCol w="1819923">
                  <a:extLst>
                    <a:ext uri="{9D8B030D-6E8A-4147-A177-3AD203B41FA5}">
                      <a16:colId xmlns:a16="http://schemas.microsoft.com/office/drawing/2014/main" val="1996791313"/>
                    </a:ext>
                  </a:extLst>
                </a:gridCol>
                <a:gridCol w="1713390">
                  <a:extLst>
                    <a:ext uri="{9D8B030D-6E8A-4147-A177-3AD203B41FA5}">
                      <a16:colId xmlns:a16="http://schemas.microsoft.com/office/drawing/2014/main" val="3440649092"/>
                    </a:ext>
                  </a:extLst>
                </a:gridCol>
                <a:gridCol w="1893903">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Con questo strumento vengono finanziati progetti di rilevanza sociale attraverso un contratto basato sui risultati raggiunti dal progetto stesso. L'ente pubblico sponsorizza e raccoglie finanziamenti dai privati (anche tramite intermediari) e questi sono poi impiegati da un ente fornitore di un servizio a rilevanza sociale.</a:t>
                      </a:r>
                      <a:endParaRPr lang="it-IT" sz="1600" dirty="0"/>
                    </a:p>
                  </a:txBody>
                  <a:tcPr/>
                </a:tc>
                <a:tc>
                  <a:txBody>
                    <a:bodyPr/>
                    <a:lstStyle/>
                    <a:p>
                      <a:r>
                        <a:rPr lang="it-IT" sz="1600" kern="1200" dirty="0">
                          <a:effectLst/>
                        </a:rPr>
                        <a:t>Durata: La durata è variabile, essa dipende dalla natura del progetto. Pagamenti e rimborso: I pagamenti agli investitori ed il rimborso del capitale avviene da parte della pubblica amministrazione attraverso i suoi risparmi. </a:t>
                      </a:r>
                      <a:endParaRPr lang="it-IT" sz="1600" dirty="0"/>
                    </a:p>
                  </a:txBody>
                  <a:tcPr/>
                </a:tc>
                <a:tc>
                  <a:txBody>
                    <a:bodyPr/>
                    <a:lstStyle/>
                    <a:p>
                      <a:r>
                        <a:rPr lang="it-IT" sz="1600" kern="1200" dirty="0">
                          <a:effectLst/>
                        </a:rPr>
                        <a:t>Si rimanda dunque alla disciplina relativa al partenariato pubblico-privato che interessa attività sociali e attori del Terzo Settore: art. 7 D.P.C.M. 30 marzo 2001; Dir. 2014/24/UE.</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Vi sono varie finalità perseguibili: il finanziamento di progetti ad impatto sociale; risparmi per la pubblica amministrazione; la crescita dimensionale e ottenimento di risorse per la no-profit/azienda; la remunerazione degli investitori privati con generazione di valore sia monetario che sociale.</a:t>
                      </a:r>
                    </a:p>
                    <a:p>
                      <a:endParaRPr lang="it-IT" sz="1600" dirty="0"/>
                    </a:p>
                  </a:txBody>
                  <a:tcPr/>
                </a:tc>
                <a:tc>
                  <a:txBody>
                    <a:bodyPr/>
                    <a:lstStyle/>
                    <a:p>
                      <a:r>
                        <a:rPr lang="it-IT" sz="1600" kern="1200" dirty="0">
                          <a:effectLst/>
                        </a:rPr>
                        <a:t>L'impresa sociale può diventare guida di un progetto ambizioso che può divenire un volano di crescita per l'impresa. Questo strumento non implica pagamenti da parte dell'impresa sociale che deve preoccuparsi solo di raggiungere i migliori risultati possibili, il profilo di rischio è quindi molto basso.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L'investitore riceve una remunerazione basata sui risultati del progetto; questo potrebbe essere percepito come eccessivamente rischioso dagli investitori.</a:t>
                      </a:r>
                      <a:endParaRPr lang="it-IT" sz="1600" b="1" kern="1200" dirty="0">
                        <a:solidFill>
                          <a:schemeClr val="dk1"/>
                        </a:solidFill>
                        <a:effectLst/>
                        <a:latin typeface="+mn-lt"/>
                        <a:ea typeface="+mn-ea"/>
                        <a:cs typeface="+mn-cs"/>
                      </a:endParaRPr>
                    </a:p>
                  </a:txBody>
                  <a:tcPr/>
                </a:tc>
                <a:tc>
                  <a:txBody>
                    <a:bodyPr/>
                    <a:lstStyle/>
                    <a:p>
                      <a:r>
                        <a:rPr lang="it-IT" sz="1600" kern="1200" dirty="0">
                          <a:effectLst/>
                        </a:rPr>
                        <a:t>Non ci sono vere e proprie offerte di questo strumento, soprattutto in Italia. È necessaria una concertazione con l'ente pubblico di riferimento rispetto alla tematica del progetto. </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D285C580-2D73-4046-9113-EEA8894191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69514" y="136085"/>
            <a:ext cx="780496" cy="780496"/>
          </a:xfrm>
          <a:prstGeom prst="rect">
            <a:avLst/>
          </a:prstGeom>
        </p:spPr>
      </p:pic>
    </p:spTree>
    <p:extLst>
      <p:ext uri="{BB962C8B-B14F-4D97-AF65-F5344CB8AC3E}">
        <p14:creationId xmlns:p14="http://schemas.microsoft.com/office/powerpoint/2010/main" val="21742352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8">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EBD0A7-5745-435D-85D4-788BC82B2D2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err="1"/>
              <a:t>Minibond</a:t>
            </a:r>
            <a:endParaRPr lang="it-IT" sz="6000" b="1" dirty="0"/>
          </a:p>
        </p:txBody>
      </p:sp>
      <p:sp>
        <p:nvSpPr>
          <p:cNvPr id="3" name="Sottotitolo 2">
            <a:extLst>
              <a:ext uri="{FF2B5EF4-FFF2-40B4-BE49-F238E27FC236}">
                <a16:creationId xmlns:a16="http://schemas.microsoft.com/office/drawing/2014/main" id="{DD2047EF-5E38-44CC-9839-159ECEFBBE3A}"/>
              </a:ext>
            </a:extLst>
          </p:cNvPr>
          <p:cNvSpPr>
            <a:spLocks noGrp="1"/>
          </p:cNvSpPr>
          <p:nvPr>
            <p:ph type="subTitle" idx="1"/>
          </p:nvPr>
        </p:nvSpPr>
        <p:spPr>
          <a:xfrm>
            <a:off x="1065688" y="3002720"/>
            <a:ext cx="2707937" cy="1092201"/>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normAutofit/>
          </a:bodyPr>
          <a:lstStyle/>
          <a:p>
            <a:pPr algn="ctr"/>
            <a:r>
              <a:rPr lang="it-IT" sz="2000" dirty="0">
                <a:hlinkClick r:id="rId2" action="ppaction://hlinksldjump"/>
              </a:rPr>
              <a:t>Clicca qui per saperne di più </a:t>
            </a:r>
          </a:p>
        </p:txBody>
      </p:sp>
      <p:cxnSp>
        <p:nvCxnSpPr>
          <p:cNvPr id="25" name="Straight Connector 20">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8177F4D6-9BE1-44BA-AE15-7BFD137E6C9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56418" y="5620303"/>
            <a:ext cx="780496" cy="780496"/>
          </a:xfrm>
          <a:prstGeom prst="rect">
            <a:avLst/>
          </a:prstGeom>
        </p:spPr>
      </p:pic>
    </p:spTree>
    <p:extLst>
      <p:ext uri="{BB962C8B-B14F-4D97-AF65-F5344CB8AC3E}">
        <p14:creationId xmlns:p14="http://schemas.microsoft.com/office/powerpoint/2010/main" val="3461517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66547" y="74798"/>
            <a:ext cx="9144000" cy="1052666"/>
          </a:xfrm>
        </p:spPr>
        <p:txBody>
          <a:bodyPr/>
          <a:lstStyle/>
          <a:p>
            <a:r>
              <a:rPr lang="it-IT" b="1" dirty="0" err="1"/>
              <a:t>Minibond</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33096535"/>
              </p:ext>
            </p:extLst>
          </p:nvPr>
        </p:nvGraphicFramePr>
        <p:xfrm>
          <a:off x="0" y="1200992"/>
          <a:ext cx="12192000" cy="5882640"/>
        </p:xfrm>
        <a:graphic>
          <a:graphicData uri="http://schemas.openxmlformats.org/drawingml/2006/table">
            <a:tbl>
              <a:tblPr firstRow="1" bandRow="1">
                <a:tableStyleId>{5C22544A-7EE6-4342-B048-85BDC9FD1C3A}</a:tableStyleId>
              </a:tblPr>
              <a:tblGrid>
                <a:gridCol w="1651247">
                  <a:extLst>
                    <a:ext uri="{9D8B030D-6E8A-4147-A177-3AD203B41FA5}">
                      <a16:colId xmlns:a16="http://schemas.microsoft.com/office/drawing/2014/main" val="1618652074"/>
                    </a:ext>
                  </a:extLst>
                </a:gridCol>
                <a:gridCol w="1819922">
                  <a:extLst>
                    <a:ext uri="{9D8B030D-6E8A-4147-A177-3AD203B41FA5}">
                      <a16:colId xmlns:a16="http://schemas.microsoft.com/office/drawing/2014/main" val="3735375489"/>
                    </a:ext>
                  </a:extLst>
                </a:gridCol>
                <a:gridCol w="1509974">
                  <a:extLst>
                    <a:ext uri="{9D8B030D-6E8A-4147-A177-3AD203B41FA5}">
                      <a16:colId xmlns:a16="http://schemas.microsoft.com/office/drawing/2014/main" val="3814768709"/>
                    </a:ext>
                  </a:extLst>
                </a:gridCol>
                <a:gridCol w="1384146">
                  <a:extLst>
                    <a:ext uri="{9D8B030D-6E8A-4147-A177-3AD203B41FA5}">
                      <a16:colId xmlns:a16="http://schemas.microsoft.com/office/drawing/2014/main" val="468344498"/>
                    </a:ext>
                  </a:extLst>
                </a:gridCol>
                <a:gridCol w="2112886">
                  <a:extLst>
                    <a:ext uri="{9D8B030D-6E8A-4147-A177-3AD203B41FA5}">
                      <a16:colId xmlns:a16="http://schemas.microsoft.com/office/drawing/2014/main" val="1996791313"/>
                    </a:ext>
                  </a:extLst>
                </a:gridCol>
                <a:gridCol w="1766656">
                  <a:extLst>
                    <a:ext uri="{9D8B030D-6E8A-4147-A177-3AD203B41FA5}">
                      <a16:colId xmlns:a16="http://schemas.microsoft.com/office/drawing/2014/main" val="3440649092"/>
                    </a:ext>
                  </a:extLst>
                </a:gridCol>
                <a:gridCol w="1947169">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r>
                        <a:rPr lang="it-IT" sz="1600" kern="1200" dirty="0">
                          <a:effectLst/>
                        </a:rPr>
                        <a:t>Tale strumento è definito come obbligazioni pensate per le piccole e medie imprese. Possono emettere </a:t>
                      </a:r>
                      <a:r>
                        <a:rPr lang="it-IT" sz="1600" kern="1200" dirty="0" err="1">
                          <a:effectLst/>
                        </a:rPr>
                        <a:t>minibond</a:t>
                      </a:r>
                      <a:r>
                        <a:rPr lang="it-IT" sz="1600" kern="1200" dirty="0">
                          <a:effectLst/>
                        </a:rPr>
                        <a:t> le S.p.A., le S.r.l., le Società Cooperative e le mutue assicuratrici a determinate condizioni.</a:t>
                      </a:r>
                      <a:endParaRPr lang="it-IT" sz="1600" dirty="0"/>
                    </a:p>
                  </a:txBody>
                  <a:tcPr/>
                </a:tc>
                <a:tc>
                  <a:txBody>
                    <a:bodyPr/>
                    <a:lstStyle/>
                    <a:p>
                      <a:r>
                        <a:rPr lang="it-IT" sz="1600" kern="1200" dirty="0">
                          <a:effectLst/>
                        </a:rPr>
                        <a:t>Durata: La scadenza media è di 5,2 anni ma si riscontra variabilità.</a:t>
                      </a:r>
                    </a:p>
                    <a:p>
                      <a:r>
                        <a:rPr lang="it-IT" sz="1600" kern="1200" dirty="0">
                          <a:effectLst/>
                        </a:rPr>
                        <a:t>Pagamenti: Si possono avere cedole o meno. Il valore medio della cedola fissa è del 5,10%.</a:t>
                      </a:r>
                    </a:p>
                    <a:p>
                      <a:r>
                        <a:rPr lang="it-IT" sz="1600" kern="1200" dirty="0">
                          <a:effectLst/>
                        </a:rPr>
                        <a:t>Rimborso: Il rimborso può avvenire in un'unica soluzione a scadenza o può prevedere dei rimborsi periodici a intervalli regolari. </a:t>
                      </a:r>
                    </a:p>
                    <a:p>
                      <a:endParaRPr lang="it-IT" sz="1600" dirty="0"/>
                    </a:p>
                  </a:txBody>
                  <a:tcPr/>
                </a:tc>
                <a:tc>
                  <a:txBody>
                    <a:bodyPr/>
                    <a:lstStyle/>
                    <a:p>
                      <a:r>
                        <a:rPr lang="it-IT" sz="1600" kern="1200" dirty="0">
                          <a:effectLst/>
                        </a:rPr>
                        <a:t>La disciplina dell’emissione di obbligazioni: artt. 2410-2420 c.c. per le </a:t>
                      </a:r>
                      <a:r>
                        <a:rPr lang="it-IT" sz="1600" kern="1200" dirty="0" err="1">
                          <a:effectLst/>
                        </a:rPr>
                        <a:t>s.p.a</a:t>
                      </a:r>
                      <a:r>
                        <a:rPr lang="it-IT" sz="1600" kern="1200" dirty="0">
                          <a:effectLst/>
                        </a:rPr>
                        <a:t>; art. 2483 c.c. per le s.r.l.</a:t>
                      </a:r>
                    </a:p>
                    <a:p>
                      <a:r>
                        <a:rPr lang="it-IT" sz="1600" kern="1200" dirty="0">
                          <a:effectLst/>
                        </a:rPr>
                        <a:t>La disciplina specifica dei </a:t>
                      </a:r>
                      <a:r>
                        <a:rPr lang="it-IT" sz="1600" kern="1200" dirty="0" err="1">
                          <a:effectLst/>
                        </a:rPr>
                        <a:t>Minibond:D.L</a:t>
                      </a:r>
                      <a:r>
                        <a:rPr lang="it-IT" sz="1600" kern="1200" dirty="0">
                          <a:effectLst/>
                        </a:rPr>
                        <a:t>. 22 giugno 2012 n. 83; D.L. 18 ottobre 2012 n. 179; D.L. 23 dicembre 2013 n. 145; D.L. 24 giugno 2014 n. 91.</a:t>
                      </a:r>
                    </a:p>
                    <a:p>
                      <a:endParaRPr lang="it-IT" sz="1600" dirty="0"/>
                    </a:p>
                  </a:txBody>
                  <a:tcPr/>
                </a:tc>
                <a:tc>
                  <a:txBody>
                    <a:bodyPr/>
                    <a:lstStyle/>
                    <a:p>
                      <a:r>
                        <a:rPr lang="it-IT" sz="1600" kern="1200" dirty="0">
                          <a:effectLst/>
                        </a:rPr>
                        <a:t>Lo scopo dell'istituzione dei </a:t>
                      </a:r>
                      <a:r>
                        <a:rPr lang="it-IT" sz="1600" kern="1200" dirty="0" err="1">
                          <a:effectLst/>
                        </a:rPr>
                        <a:t>Minibond</a:t>
                      </a:r>
                      <a:r>
                        <a:rPr lang="it-IT" sz="1600" kern="1200" dirty="0">
                          <a:effectLst/>
                        </a:rPr>
                        <a:t> è stato quello di permettere l'accesso a strumenti di finanziamento obbligazionari per le piccole e medie imprese, che precedentemente potevano solo aprire linee di credito bancarie.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L'impresa sociale può ottenere l'accesso ad un nuovo canale di finanziamento, ottenendo vantaggi legati alla deducibilità degli interessi in riferimento al rimborso delle somme periodiche relative al finanziamento, alla deducibilità delle spese di emissione del </a:t>
                      </a:r>
                      <a:r>
                        <a:rPr lang="it-IT" sz="1600" kern="1200" dirty="0" err="1">
                          <a:effectLst/>
                        </a:rPr>
                        <a:t>Minibond</a:t>
                      </a:r>
                      <a:r>
                        <a:rPr lang="it-IT" sz="1600" kern="1200" dirty="0">
                          <a:effectLst/>
                        </a:rPr>
                        <a:t>, come anche un'imposta sostitutiva agevolata, la quale rende attraente lo strumento a livello di tassazione. </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Gli investitori, solo professionali e qualificati, possono godere di vantaggi fiscali e disciplina agevolata rispetto agli altri tipi di obbligazioni. Gli investitori possono, inoltre, richiedere una garanzia presso il Fondo Centrale di Garanzia (garanzia pubblica).</a:t>
                      </a:r>
                    </a:p>
                    <a:p>
                      <a:endParaRPr lang="it-IT" sz="1600" dirty="0"/>
                    </a:p>
                  </a:txBody>
                  <a:tcPr/>
                </a:tc>
                <a:tc>
                  <a:txBody>
                    <a:bodyPr/>
                    <a:lstStyle/>
                    <a:p>
                      <a:r>
                        <a:rPr lang="it-IT" sz="1600" kern="1200" dirty="0">
                          <a:effectLst/>
                        </a:rPr>
                        <a:t>È l'impresa sociale che emette lo strumento. Occorre tenere in considerazione la leva finanziaria in aumento. In tal senso è necessario avere una buona reputazione e stabilità finanziaria, come anche relazioni con possibili investitori professionali qualificati che siano disponibili alla sottoscrizione.</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10D02033-F89E-4F86-9F6B-0351616ED0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49234" y="210883"/>
            <a:ext cx="780496" cy="780496"/>
          </a:xfrm>
          <a:prstGeom prst="rect">
            <a:avLst/>
          </a:prstGeom>
        </p:spPr>
      </p:pic>
    </p:spTree>
    <p:extLst>
      <p:ext uri="{BB962C8B-B14F-4D97-AF65-F5344CB8AC3E}">
        <p14:creationId xmlns:p14="http://schemas.microsoft.com/office/powerpoint/2010/main" val="23397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58817A-78E0-459B-A91A-9F284F8F1DDE}"/>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della </a:t>
            </a:r>
            <a:r>
              <a:rPr lang="it-IT" sz="6000" b="1" dirty="0"/>
              <a:t>Finanza agevolata</a:t>
            </a:r>
          </a:p>
        </p:txBody>
      </p:sp>
      <p:sp>
        <p:nvSpPr>
          <p:cNvPr id="3" name="Sottotitolo 2">
            <a:extLst>
              <a:ext uri="{FF2B5EF4-FFF2-40B4-BE49-F238E27FC236}">
                <a16:creationId xmlns:a16="http://schemas.microsoft.com/office/drawing/2014/main" id="{10CB7B12-20D9-4E6B-BD1D-07B78E8C11C2}"/>
              </a:ext>
            </a:extLst>
          </p:cNvPr>
          <p:cNvSpPr>
            <a:spLocks noGrp="1"/>
          </p:cNvSpPr>
          <p:nvPr>
            <p:ph type="subTitle" idx="1"/>
          </p:nvPr>
        </p:nvSpPr>
        <p:spPr>
          <a:xfrm>
            <a:off x="1023258" y="2735306"/>
            <a:ext cx="2707937" cy="1387385"/>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lnSpcReduction="10000"/>
          </a:bodyPr>
          <a:lstStyle/>
          <a:p>
            <a:pPr algn="ctr"/>
            <a:endParaRPr lang="it-IT" sz="2000" dirty="0">
              <a:hlinkClick r:id="rId2" action="ppaction://hlinksldjump"/>
            </a:endParaRPr>
          </a:p>
          <a:p>
            <a:pPr algn="ctr"/>
            <a:r>
              <a:rPr lang="it-IT" sz="2000" dirty="0">
                <a:hlinkClick r:id="rId2" action="ppaction://hlinksldjump"/>
              </a:rPr>
              <a:t>Clicca qui per saperne di più </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D4515A27-171B-47BF-A506-469822AF71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569504"/>
            <a:ext cx="780496" cy="780496"/>
          </a:xfrm>
          <a:prstGeom prst="rect">
            <a:avLst/>
          </a:prstGeom>
        </p:spPr>
      </p:pic>
    </p:spTree>
    <p:extLst>
      <p:ext uri="{BB962C8B-B14F-4D97-AF65-F5344CB8AC3E}">
        <p14:creationId xmlns:p14="http://schemas.microsoft.com/office/powerpoint/2010/main" val="18042518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31036" y="0"/>
            <a:ext cx="9144000" cy="1052666"/>
          </a:xfrm>
        </p:spPr>
        <p:txBody>
          <a:bodyPr/>
          <a:lstStyle/>
          <a:p>
            <a:r>
              <a:rPr lang="it-IT" b="1" dirty="0"/>
              <a:t>Finanza agevolata</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3982817387"/>
              </p:ext>
            </p:extLst>
          </p:nvPr>
        </p:nvGraphicFramePr>
        <p:xfrm>
          <a:off x="0" y="1463040"/>
          <a:ext cx="12192000" cy="5394960"/>
        </p:xfrm>
        <a:graphic>
          <a:graphicData uri="http://schemas.openxmlformats.org/drawingml/2006/table">
            <a:tbl>
              <a:tblPr firstRow="1" bandRow="1">
                <a:tableStyleId>{5C22544A-7EE6-4342-B048-85BDC9FD1C3A}</a:tableStyleId>
              </a:tblPr>
              <a:tblGrid>
                <a:gridCol w="1775534">
                  <a:extLst>
                    <a:ext uri="{9D8B030D-6E8A-4147-A177-3AD203B41FA5}">
                      <a16:colId xmlns:a16="http://schemas.microsoft.com/office/drawing/2014/main" val="1618652074"/>
                    </a:ext>
                  </a:extLst>
                </a:gridCol>
                <a:gridCol w="1624614">
                  <a:extLst>
                    <a:ext uri="{9D8B030D-6E8A-4147-A177-3AD203B41FA5}">
                      <a16:colId xmlns:a16="http://schemas.microsoft.com/office/drawing/2014/main" val="3735375489"/>
                    </a:ext>
                  </a:extLst>
                </a:gridCol>
                <a:gridCol w="1580995">
                  <a:extLst>
                    <a:ext uri="{9D8B030D-6E8A-4147-A177-3AD203B41FA5}">
                      <a16:colId xmlns:a16="http://schemas.microsoft.com/office/drawing/2014/main" val="3814768709"/>
                    </a:ext>
                  </a:extLst>
                </a:gridCol>
                <a:gridCol w="1250981">
                  <a:extLst>
                    <a:ext uri="{9D8B030D-6E8A-4147-A177-3AD203B41FA5}">
                      <a16:colId xmlns:a16="http://schemas.microsoft.com/office/drawing/2014/main" val="468344498"/>
                    </a:ext>
                  </a:extLst>
                </a:gridCol>
                <a:gridCol w="1802167">
                  <a:extLst>
                    <a:ext uri="{9D8B030D-6E8A-4147-A177-3AD203B41FA5}">
                      <a16:colId xmlns:a16="http://schemas.microsoft.com/office/drawing/2014/main" val="1996791313"/>
                    </a:ext>
                  </a:extLst>
                </a:gridCol>
                <a:gridCol w="1944210">
                  <a:extLst>
                    <a:ext uri="{9D8B030D-6E8A-4147-A177-3AD203B41FA5}">
                      <a16:colId xmlns:a16="http://schemas.microsoft.com/office/drawing/2014/main" val="3440649092"/>
                    </a:ext>
                  </a:extLst>
                </a:gridCol>
                <a:gridCol w="2213499">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effectLst/>
                        </a:rPr>
                        <a:t>Per finanza agevolata si intende un finanziamento pubblico, offerto a condizioni molto vantaggiose, pensato per realtà con impatto sociale positivo.</a:t>
                      </a:r>
                    </a:p>
                    <a:p>
                      <a:endParaRPr lang="it-IT" dirty="0"/>
                    </a:p>
                  </a:txBody>
                  <a:tcPr/>
                </a:tc>
                <a:tc>
                  <a:txBody>
                    <a:bodyPr/>
                    <a:lstStyle/>
                    <a:p>
                      <a:r>
                        <a:rPr lang="it-IT" sz="1800" kern="1200" dirty="0">
                          <a:effectLst/>
                        </a:rPr>
                        <a:t>I termini sono gli stessi di normali finanziamenti, solo più vantaggiosi, in particolare i tassi d'interesse applicati possono essere molto bassi.	</a:t>
                      </a:r>
                    </a:p>
                    <a:p>
                      <a:r>
                        <a:rPr lang="it-IT" sz="1800" kern="1200" dirty="0">
                          <a:effectLst/>
                        </a:rPr>
                        <a:t>	</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effectLst/>
                        </a:rPr>
                        <a:t>Tipicamente dipende dal soggetto finanziatore e dalla natura societaria dell'impresa finanziata. Si fa riferimento a bandi istituiti dal Ministero dello Sviluppo Economico o a fondi europei.</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effectLst/>
                        </a:rPr>
                        <a:t>Lo scopo dello strumento è quello di generare esternalità positive nella società favorendo le imprese sociali.</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effectLst/>
                        </a:rPr>
                        <a:t>Si tratta di ottime possibilità di crescita per l'impresa sociale dati i termini delle offerte. È necessario, quindi, attivarsi all'interno dell'impresa per saper cogliere le nuove opportunità offerte dagli enti pubblici.</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effectLst/>
                        </a:rPr>
                        <a:t>L'ente pubblico può porre condizioni più o meno stringenti per l'impresa finanziata.</a:t>
                      </a:r>
                    </a:p>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effectLst/>
                        </a:rPr>
                        <a:t>I vari attori che si propongono di offrire alle imprese sociali tale finanziamento pubblico sono il Ministero per lo Sviluppo Economico, gli Organismi internazionali, l'Unione Europea, le Regioni e gli enti locali, altri enti pubblici ed infine la Cassa Depositi e Prestiti.</a:t>
                      </a:r>
                    </a:p>
                    <a:p>
                      <a:endParaRPr lang="it-IT"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491FB538-6C39-4C91-A527-8572FC85BD9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60458" y="272170"/>
            <a:ext cx="780496" cy="780496"/>
          </a:xfrm>
          <a:prstGeom prst="rect">
            <a:avLst/>
          </a:prstGeom>
        </p:spPr>
      </p:pic>
    </p:spTree>
    <p:extLst>
      <p:ext uri="{BB962C8B-B14F-4D97-AF65-F5344CB8AC3E}">
        <p14:creationId xmlns:p14="http://schemas.microsoft.com/office/powerpoint/2010/main" val="2792804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79972D8-F32B-4109-859D-95B1007DCB41}"/>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del </a:t>
            </a:r>
            <a:r>
              <a:rPr lang="it-IT" sz="6000" b="1" dirty="0"/>
              <a:t>Credito cooperativo</a:t>
            </a:r>
          </a:p>
        </p:txBody>
      </p:sp>
      <p:sp>
        <p:nvSpPr>
          <p:cNvPr id="3" name="Sottotitolo 2">
            <a:extLst>
              <a:ext uri="{FF2B5EF4-FFF2-40B4-BE49-F238E27FC236}">
                <a16:creationId xmlns:a16="http://schemas.microsoft.com/office/drawing/2014/main" id="{A40C0925-1618-4A15-B618-D5601EB0C394}"/>
              </a:ext>
            </a:extLst>
          </p:cNvPr>
          <p:cNvSpPr>
            <a:spLocks noGrp="1"/>
          </p:cNvSpPr>
          <p:nvPr>
            <p:ph type="subTitle" idx="1"/>
          </p:nvPr>
        </p:nvSpPr>
        <p:spPr>
          <a:xfrm>
            <a:off x="903339" y="2980429"/>
            <a:ext cx="2707937" cy="1209831"/>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fontScale="92500" lnSpcReduction="20000"/>
          </a:bodyPr>
          <a:lstStyle/>
          <a:p>
            <a:pPr algn="ctr"/>
            <a:endParaRPr lang="it-IT" sz="2000" dirty="0">
              <a:hlinkClick r:id="rId2" action="ppaction://hlinksldjump"/>
            </a:endParaRPr>
          </a:p>
          <a:p>
            <a:pPr algn="ctr"/>
            <a:r>
              <a:rPr lang="it-IT" sz="2000" dirty="0">
                <a:hlinkClick r:id="rId2" action="ppaction://hlinksldjump"/>
              </a:rPr>
              <a:t>Clicca qui per saperne di più </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B2FBE1A4-0192-4645-8EE2-FFA6EEA7094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91894" y="5620303"/>
            <a:ext cx="780496" cy="780496"/>
          </a:xfrm>
          <a:prstGeom prst="rect">
            <a:avLst/>
          </a:prstGeom>
        </p:spPr>
      </p:pic>
    </p:spTree>
    <p:extLst>
      <p:ext uri="{BB962C8B-B14F-4D97-AF65-F5344CB8AC3E}">
        <p14:creationId xmlns:p14="http://schemas.microsoft.com/office/powerpoint/2010/main" val="1766700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302058" y="0"/>
            <a:ext cx="9144000" cy="1052666"/>
          </a:xfrm>
        </p:spPr>
        <p:txBody>
          <a:bodyPr/>
          <a:lstStyle/>
          <a:p>
            <a:r>
              <a:rPr lang="it-IT" b="1" dirty="0"/>
              <a:t>Credito cooperativo</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1126175391"/>
              </p:ext>
            </p:extLst>
          </p:nvPr>
        </p:nvGraphicFramePr>
        <p:xfrm>
          <a:off x="0" y="1052666"/>
          <a:ext cx="12192000" cy="5805334"/>
        </p:xfrm>
        <a:graphic>
          <a:graphicData uri="http://schemas.openxmlformats.org/drawingml/2006/table">
            <a:tbl>
              <a:tblPr firstRow="1" bandRow="1">
                <a:tableStyleId>{5C22544A-7EE6-4342-B048-85BDC9FD1C3A}</a:tableStyleId>
              </a:tblPr>
              <a:tblGrid>
                <a:gridCol w="1757779">
                  <a:extLst>
                    <a:ext uri="{9D8B030D-6E8A-4147-A177-3AD203B41FA5}">
                      <a16:colId xmlns:a16="http://schemas.microsoft.com/office/drawing/2014/main" val="1618652074"/>
                    </a:ext>
                  </a:extLst>
                </a:gridCol>
                <a:gridCol w="1402671">
                  <a:extLst>
                    <a:ext uri="{9D8B030D-6E8A-4147-A177-3AD203B41FA5}">
                      <a16:colId xmlns:a16="http://schemas.microsoft.com/office/drawing/2014/main" val="3735375489"/>
                    </a:ext>
                  </a:extLst>
                </a:gridCol>
                <a:gridCol w="1535837">
                  <a:extLst>
                    <a:ext uri="{9D8B030D-6E8A-4147-A177-3AD203B41FA5}">
                      <a16:colId xmlns:a16="http://schemas.microsoft.com/office/drawing/2014/main" val="3814768709"/>
                    </a:ext>
                  </a:extLst>
                </a:gridCol>
                <a:gridCol w="1263896">
                  <a:extLst>
                    <a:ext uri="{9D8B030D-6E8A-4147-A177-3AD203B41FA5}">
                      <a16:colId xmlns:a16="http://schemas.microsoft.com/office/drawing/2014/main" val="468344498"/>
                    </a:ext>
                  </a:extLst>
                </a:gridCol>
                <a:gridCol w="1908634">
                  <a:extLst>
                    <a:ext uri="{9D8B030D-6E8A-4147-A177-3AD203B41FA5}">
                      <a16:colId xmlns:a16="http://schemas.microsoft.com/office/drawing/2014/main" val="1996791313"/>
                    </a:ext>
                  </a:extLst>
                </a:gridCol>
                <a:gridCol w="2269482">
                  <a:extLst>
                    <a:ext uri="{9D8B030D-6E8A-4147-A177-3AD203B41FA5}">
                      <a16:colId xmlns:a16="http://schemas.microsoft.com/office/drawing/2014/main" val="3440649092"/>
                    </a:ext>
                  </a:extLst>
                </a:gridCol>
                <a:gridCol w="2053701">
                  <a:extLst>
                    <a:ext uri="{9D8B030D-6E8A-4147-A177-3AD203B41FA5}">
                      <a16:colId xmlns:a16="http://schemas.microsoft.com/office/drawing/2014/main" val="3779825280"/>
                    </a:ext>
                  </a:extLst>
                </a:gridCol>
              </a:tblGrid>
              <a:tr h="941406">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4863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La finanza di tipo cooperative è quella che proviene dalle Banche di Credito Cooperativo, che offrono finanziamenti alle imprese, spesso a tasso agevolato e in collaborazione con enti locali. Sono solitamente legate al territorio. </a:t>
                      </a:r>
                    </a:p>
                    <a:p>
                      <a:endParaRPr lang="it-IT" sz="1600" dirty="0"/>
                    </a:p>
                  </a:txBody>
                  <a:tcPr/>
                </a:tc>
                <a:tc>
                  <a:txBody>
                    <a:bodyPr/>
                    <a:lstStyle/>
                    <a:p>
                      <a:r>
                        <a:rPr lang="it-IT" sz="1600" kern="1200" dirty="0">
                          <a:effectLst/>
                        </a:rPr>
                        <a:t>La durata, i pagamenti e il rimborso variano a seconda del tipo di credito concesso alle imprese sociali. </a:t>
                      </a:r>
                      <a:endParaRPr lang="it-IT" sz="1600" dirty="0"/>
                    </a:p>
                  </a:txBody>
                  <a:tcPr/>
                </a:tc>
                <a:tc>
                  <a:txBody>
                    <a:bodyPr/>
                    <a:lstStyle/>
                    <a:p>
                      <a:r>
                        <a:rPr lang="it-IT" sz="1600" kern="1200" dirty="0">
                          <a:effectLst/>
                        </a:rPr>
                        <a:t>Nell’aprile del 2016 il Credito Cooperativo è stato oggetto di una profonda riforma organizzativa, definita attraverso la legge 49/2016.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La finalità della finanza cooperative è di promuovere la crescita e lo sviluppo sociale ed economico delle realtà locali, come indicato nell'art.2 degli Statuti delle BCC. </a:t>
                      </a:r>
                    </a:p>
                    <a:p>
                      <a:endParaRPr lang="it-IT" sz="1600" dirty="0"/>
                    </a:p>
                  </a:txBody>
                  <a:tcPr/>
                </a:tc>
                <a:tc>
                  <a:txBody>
                    <a:bodyPr/>
                    <a:lstStyle/>
                    <a:p>
                      <a:r>
                        <a:rPr lang="it-IT" sz="1600" kern="1200" dirty="0">
                          <a:effectLst/>
                        </a:rPr>
                        <a:t>Le imprese sociali possono ottenere un valido aiuto dalle BCC nel loro promuovere lo sviluppo sociale nel territorio. Le imprese possono ottenere diversi tipi di credito a seconda dei loro bisogni. Quindi, anche il tipo di progetti supportati e i costi in termini di tassi d'interesse variano a seconda del tipo di credito concesso. </a:t>
                      </a:r>
                      <a:endParaRPr lang="it-IT" sz="1600" dirty="0"/>
                    </a:p>
                  </a:txBody>
                  <a:tcPr/>
                </a:tc>
                <a:tc>
                  <a:txBody>
                    <a:bodyPr/>
                    <a:lstStyle/>
                    <a:p>
                      <a:r>
                        <a:rPr lang="it-IT" sz="1600" kern="1200" dirty="0">
                          <a:effectLst/>
                        </a:rPr>
                        <a:t>Le BCC hanno l'opportunità di collaborare con il Terzo Settore per raggiungere l'obiettivo comune dello sviluppo sociale ed economico sul territorio. Il motivo di questa iniziativa è, sempre secondo Vita.it, che la riforma del CC sembra ridurre la mutualità anziché aumentarla, a causa di regole più rigide da parte dell'UE, che sembra ritenere questa modalità bancaria piuttosto datata e non al passo con i tempi. </a:t>
                      </a:r>
                      <a:endParaRPr lang="it-IT" sz="1600" dirty="0"/>
                    </a:p>
                  </a:txBody>
                  <a:tcPr/>
                </a:tc>
                <a:tc>
                  <a:txBody>
                    <a:bodyPr/>
                    <a:lstStyle/>
                    <a:p>
                      <a:r>
                        <a:rPr lang="it-IT" sz="1600" kern="1200" dirty="0">
                          <a:effectLst/>
                        </a:rPr>
                        <a:t>Tra i principali attori che si propongono di offrire tale strumento ci sono le Banche di Credito Cooperativo - Casse Rurali sono banche mutualistiche. Il mutualismo è un modo specifico di fare impresa, una formula di organizzazione e gestione aziendale basata nell’unire le forze. </a:t>
                      </a:r>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2" action="ppaction://hlinksldjump"/>
            <a:extLst>
              <a:ext uri="{FF2B5EF4-FFF2-40B4-BE49-F238E27FC236}">
                <a16:creationId xmlns:a16="http://schemas.microsoft.com/office/drawing/2014/main" id="{81C22782-375F-4157-8A35-CE01301353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67620" y="136085"/>
            <a:ext cx="780496" cy="780496"/>
          </a:xfrm>
          <a:prstGeom prst="rect">
            <a:avLst/>
          </a:prstGeom>
        </p:spPr>
      </p:pic>
    </p:spTree>
    <p:extLst>
      <p:ext uri="{BB962C8B-B14F-4D97-AF65-F5344CB8AC3E}">
        <p14:creationId xmlns:p14="http://schemas.microsoft.com/office/powerpoint/2010/main" val="2316292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B3B6C5-748F-437C-AE76-DB11FEA99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7CEB5D-9BB2-475C-BA8D-AC88BB8C9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9C3ABD2-3C46-4D73-9162-E518629FD74D}"/>
              </a:ext>
            </a:extLst>
          </p:cNvPr>
          <p:cNvSpPr>
            <a:spLocks noGrp="1"/>
          </p:cNvSpPr>
          <p:nvPr>
            <p:ph type="ctrTitle"/>
          </p:nvPr>
        </p:nvSpPr>
        <p:spPr>
          <a:xfrm>
            <a:off x="4380588" y="965199"/>
            <a:ext cx="6766078" cy="4927601"/>
          </a:xfrm>
        </p:spPr>
        <p:txBody>
          <a:bodyPr anchor="ctr">
            <a:normAutofit/>
          </a:bodyPr>
          <a:lstStyle/>
          <a:p>
            <a:r>
              <a:rPr lang="it-IT" sz="6000" dirty="0"/>
              <a:t>La soluzione di investimento adatta a te è quella dei </a:t>
            </a:r>
            <a:r>
              <a:rPr lang="it-IT" sz="6000" b="1" dirty="0"/>
              <a:t>Finanziamenti bancari</a:t>
            </a:r>
          </a:p>
        </p:txBody>
      </p:sp>
      <p:sp>
        <p:nvSpPr>
          <p:cNvPr id="3" name="Sottotitolo 2">
            <a:extLst>
              <a:ext uri="{FF2B5EF4-FFF2-40B4-BE49-F238E27FC236}">
                <a16:creationId xmlns:a16="http://schemas.microsoft.com/office/drawing/2014/main" id="{C7D6574B-B1F3-4E24-B3A6-841613107737}"/>
              </a:ext>
            </a:extLst>
          </p:cNvPr>
          <p:cNvSpPr>
            <a:spLocks noGrp="1"/>
          </p:cNvSpPr>
          <p:nvPr>
            <p:ph type="subTitle" idx="1"/>
          </p:nvPr>
        </p:nvSpPr>
        <p:spPr>
          <a:xfrm>
            <a:off x="1023258" y="2793011"/>
            <a:ext cx="2707937" cy="1271975"/>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chor="ctr">
            <a:normAutofit fontScale="92500" lnSpcReduction="10000"/>
          </a:bodyPr>
          <a:lstStyle/>
          <a:p>
            <a:pPr algn="r"/>
            <a:endParaRPr lang="it-IT" sz="2000" dirty="0">
              <a:hlinkClick r:id="rId2" action="ppaction://hlinksldjump"/>
            </a:endParaRPr>
          </a:p>
          <a:p>
            <a:pPr algn="ctr"/>
            <a:r>
              <a:rPr lang="it-IT" sz="2000" dirty="0">
                <a:hlinkClick r:id="rId2" action="ppaction://hlinksldjump"/>
              </a:rPr>
              <a:t>Clicca qui per saperne di più </a:t>
            </a:r>
          </a:p>
          <a:p>
            <a:pPr algn="r"/>
            <a:endParaRPr lang="it-IT" sz="2000" dirty="0">
              <a:hlinkClick r:id="rId2" action="ppaction://hlinksldjump"/>
            </a:endParaRPr>
          </a:p>
        </p:txBody>
      </p:sp>
      <p:cxnSp>
        <p:nvCxnSpPr>
          <p:cNvPr id="12" name="Straight Connector 11">
            <a:extLst>
              <a:ext uri="{FF2B5EF4-FFF2-40B4-BE49-F238E27FC236}">
                <a16:creationId xmlns:a16="http://schemas.microsoft.com/office/drawing/2014/main" id="{BB14AD1F-ADD5-46E7-966F-4C0290232FF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Elemento grafico 6" descr="Scena extraurbana">
            <a:hlinkClick r:id="rId3" action="ppaction://hlinksldjump"/>
            <a:extLst>
              <a:ext uri="{FF2B5EF4-FFF2-40B4-BE49-F238E27FC236}">
                <a16:creationId xmlns:a16="http://schemas.microsoft.com/office/drawing/2014/main" id="{D66DE4FE-1D08-40D2-91EF-E2862E91BBF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55837" y="5620303"/>
            <a:ext cx="780496" cy="780496"/>
          </a:xfrm>
          <a:prstGeom prst="rect">
            <a:avLst/>
          </a:prstGeom>
        </p:spPr>
      </p:pic>
    </p:spTree>
    <p:extLst>
      <p:ext uri="{BB962C8B-B14F-4D97-AF65-F5344CB8AC3E}">
        <p14:creationId xmlns:p14="http://schemas.microsoft.com/office/powerpoint/2010/main" val="15578366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62184-6068-42FD-B31C-E42E6A65E888}"/>
              </a:ext>
            </a:extLst>
          </p:cNvPr>
          <p:cNvSpPr>
            <a:spLocks noGrp="1"/>
          </p:cNvSpPr>
          <p:nvPr>
            <p:ph type="ctrTitle"/>
          </p:nvPr>
        </p:nvSpPr>
        <p:spPr>
          <a:xfrm>
            <a:off x="1204403" y="0"/>
            <a:ext cx="9144000" cy="1052666"/>
          </a:xfrm>
        </p:spPr>
        <p:txBody>
          <a:bodyPr/>
          <a:lstStyle/>
          <a:p>
            <a:r>
              <a:rPr lang="it-IT" b="1" dirty="0"/>
              <a:t>Finanziamenti bancari</a:t>
            </a:r>
            <a:endParaRPr lang="it-IT" dirty="0"/>
          </a:p>
        </p:txBody>
      </p:sp>
      <p:graphicFrame>
        <p:nvGraphicFramePr>
          <p:cNvPr id="4" name="Tabella 4">
            <a:extLst>
              <a:ext uri="{FF2B5EF4-FFF2-40B4-BE49-F238E27FC236}">
                <a16:creationId xmlns:a16="http://schemas.microsoft.com/office/drawing/2014/main" id="{52CC7B6D-1B8E-450F-9AC4-656D762922C6}"/>
              </a:ext>
            </a:extLst>
          </p:cNvPr>
          <p:cNvGraphicFramePr>
            <a:graphicFrameLocks noGrp="1"/>
          </p:cNvGraphicFramePr>
          <p:nvPr>
            <p:extLst>
              <p:ext uri="{D42A27DB-BD31-4B8C-83A1-F6EECF244321}">
                <p14:modId xmlns:p14="http://schemas.microsoft.com/office/powerpoint/2010/main" val="3533267881"/>
              </p:ext>
            </p:extLst>
          </p:nvPr>
        </p:nvGraphicFramePr>
        <p:xfrm>
          <a:off x="0" y="1192114"/>
          <a:ext cx="12192000" cy="5882640"/>
        </p:xfrm>
        <a:graphic>
          <a:graphicData uri="http://schemas.openxmlformats.org/drawingml/2006/table">
            <a:tbl>
              <a:tblPr firstRow="1" bandRow="1">
                <a:tableStyleId>{5C22544A-7EE6-4342-B048-85BDC9FD1C3A}</a:tableStyleId>
              </a:tblPr>
              <a:tblGrid>
                <a:gridCol w="1748901">
                  <a:extLst>
                    <a:ext uri="{9D8B030D-6E8A-4147-A177-3AD203B41FA5}">
                      <a16:colId xmlns:a16="http://schemas.microsoft.com/office/drawing/2014/main" val="1618652074"/>
                    </a:ext>
                  </a:extLst>
                </a:gridCol>
                <a:gridCol w="1713390">
                  <a:extLst>
                    <a:ext uri="{9D8B030D-6E8A-4147-A177-3AD203B41FA5}">
                      <a16:colId xmlns:a16="http://schemas.microsoft.com/office/drawing/2014/main" val="3735375489"/>
                    </a:ext>
                  </a:extLst>
                </a:gridCol>
                <a:gridCol w="1376039">
                  <a:extLst>
                    <a:ext uri="{9D8B030D-6E8A-4147-A177-3AD203B41FA5}">
                      <a16:colId xmlns:a16="http://schemas.microsoft.com/office/drawing/2014/main" val="3814768709"/>
                    </a:ext>
                  </a:extLst>
                </a:gridCol>
                <a:gridCol w="1242874">
                  <a:extLst>
                    <a:ext uri="{9D8B030D-6E8A-4147-A177-3AD203B41FA5}">
                      <a16:colId xmlns:a16="http://schemas.microsoft.com/office/drawing/2014/main" val="468344498"/>
                    </a:ext>
                  </a:extLst>
                </a:gridCol>
                <a:gridCol w="1819922">
                  <a:extLst>
                    <a:ext uri="{9D8B030D-6E8A-4147-A177-3AD203B41FA5}">
                      <a16:colId xmlns:a16="http://schemas.microsoft.com/office/drawing/2014/main" val="1996791313"/>
                    </a:ext>
                  </a:extLst>
                </a:gridCol>
                <a:gridCol w="1781977">
                  <a:extLst>
                    <a:ext uri="{9D8B030D-6E8A-4147-A177-3AD203B41FA5}">
                      <a16:colId xmlns:a16="http://schemas.microsoft.com/office/drawing/2014/main" val="3440649092"/>
                    </a:ext>
                  </a:extLst>
                </a:gridCol>
                <a:gridCol w="2508897">
                  <a:extLst>
                    <a:ext uri="{9D8B030D-6E8A-4147-A177-3AD203B41FA5}">
                      <a16:colId xmlns:a16="http://schemas.microsoft.com/office/drawing/2014/main" val="3779825280"/>
                    </a:ext>
                  </a:extLst>
                </a:gridCol>
              </a:tblGrid>
              <a:tr h="0">
                <a:tc>
                  <a:txBody>
                    <a:bodyPr/>
                    <a:lstStyle/>
                    <a:p>
                      <a:pPr algn="ctr"/>
                      <a:r>
                        <a:rPr lang="it-IT" sz="1800" u="none" strike="noStrike" kern="1200" baseline="0" dirty="0"/>
                        <a:t>Tipologia e definizione </a:t>
                      </a:r>
                      <a:endParaRPr lang="it-IT" dirty="0"/>
                    </a:p>
                  </a:txBody>
                  <a:tcPr anchor="ctr"/>
                </a:tc>
                <a:tc>
                  <a:txBody>
                    <a:bodyPr/>
                    <a:lstStyle/>
                    <a:p>
                      <a:pPr algn="ctr"/>
                      <a:r>
                        <a:rPr lang="it-IT" sz="1800" kern="1200" dirty="0">
                          <a:effectLst/>
                        </a:rPr>
                        <a:t> Termini e condizioni</a:t>
                      </a:r>
                    </a:p>
                    <a:p>
                      <a:pPr algn="ctr"/>
                      <a:endParaRPr lang="it-IT" dirty="0"/>
                    </a:p>
                  </a:txBody>
                  <a:tcPr anchor="ctr"/>
                </a:tc>
                <a:tc>
                  <a:txBody>
                    <a:bodyPr/>
                    <a:lstStyle/>
                    <a:p>
                      <a:pPr algn="ctr"/>
                      <a:r>
                        <a:rPr lang="it-IT" sz="1800" kern="1200" dirty="0">
                          <a:effectLst/>
                        </a:rPr>
                        <a:t>Riferimenti normativi</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Finalità</a:t>
                      </a:r>
                    </a:p>
                    <a:p>
                      <a:pPr algn="ctr"/>
                      <a:endParaRPr lang="it-IT" dirty="0"/>
                    </a:p>
                  </a:txBody>
                  <a:tcPr anchor="ctr"/>
                </a:tc>
                <a:tc>
                  <a:txBody>
                    <a:bodyPr/>
                    <a:lstStyle/>
                    <a:p>
                      <a:pPr algn="ctr"/>
                      <a:r>
                        <a:rPr lang="it-IT" sz="1800" kern="1200" dirty="0">
                          <a:effectLst/>
                        </a:rPr>
                        <a:t>Implicazioni per l’impresa sociale</a:t>
                      </a:r>
                    </a:p>
                    <a:p>
                      <a:pPr algn="ctr"/>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effectLst/>
                        </a:rPr>
                        <a:t>Implicazioni per l’investitore</a:t>
                      </a:r>
                    </a:p>
                    <a:p>
                      <a:pPr algn="ctr"/>
                      <a:endParaRPr lang="it-IT" dirty="0"/>
                    </a:p>
                  </a:txBody>
                  <a:tcPr anchor="ctr"/>
                </a:tc>
                <a:tc>
                  <a:txBody>
                    <a:bodyPr/>
                    <a:lstStyle/>
                    <a:p>
                      <a:pPr algn="ctr"/>
                      <a:r>
                        <a:rPr lang="it-IT" sz="1800" kern="1200" dirty="0">
                          <a:effectLst/>
                        </a:rPr>
                        <a:t>Attori che offrono questo strumento</a:t>
                      </a:r>
                    </a:p>
                    <a:p>
                      <a:pPr algn="ctr"/>
                      <a:endParaRPr lang="it-IT" dirty="0"/>
                    </a:p>
                  </a:txBody>
                  <a:tcPr anchor="ctr"/>
                </a:tc>
                <a:extLst>
                  <a:ext uri="{0D108BD9-81ED-4DB2-BD59-A6C34878D82A}">
                    <a16:rowId xmlns:a16="http://schemas.microsoft.com/office/drawing/2014/main" val="1300313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Questo strumento rappresenta il classico ricorso a finanziamento tramite banche. Data la rilevanza sociale dei progetti finanziati le banche concedono spesso termini agevolati così da realizzare azioni di Corporate Social </a:t>
                      </a:r>
                      <a:r>
                        <a:rPr lang="it-IT" sz="1600" kern="1200" dirty="0" err="1">
                          <a:effectLst/>
                        </a:rPr>
                        <a:t>Responsibilità</a:t>
                      </a:r>
                      <a:r>
                        <a:rPr lang="it-IT" sz="1600" kern="1200" dirty="0">
                          <a:effectLst/>
                        </a:rPr>
                        <a:t>.</a:t>
                      </a:r>
                      <a:endParaRPr lang="it-IT" sz="1600" dirty="0"/>
                    </a:p>
                  </a:txBody>
                  <a:tcPr/>
                </a:tc>
                <a:tc>
                  <a:txBody>
                    <a:bodyPr/>
                    <a:lstStyle/>
                    <a:p>
                      <a:r>
                        <a:rPr lang="it-IT" sz="1600" kern="1200" dirty="0">
                          <a:effectLst/>
                        </a:rPr>
                        <a:t>Durata: 3-7 anni; fino a 25 anni per l'acquisto di proprietà.</a:t>
                      </a:r>
                    </a:p>
                    <a:p>
                      <a:r>
                        <a:rPr lang="it-IT" sz="1600" kern="1200" dirty="0">
                          <a:effectLst/>
                        </a:rPr>
                        <a:t>Pagamenti: Pagamenti di interessi e rimborsi di capitale.</a:t>
                      </a:r>
                    </a:p>
                    <a:p>
                      <a:r>
                        <a:rPr lang="it-IT" sz="1600" kern="1200" dirty="0">
                          <a:effectLst/>
                        </a:rPr>
                        <a:t>Rimborso: Generalmente è previsto il rimborso del capitale a scadenza.</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Nella scelta di tale strumento occorre tenere in considerazione i seguenti riferimenti normativi: l'Art. 1813 ss. c.c. e il D.lgs. 1993 n.385.</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I finanziamenti bancari permettono di raccogliere risorse in modo semplice per le imprese. Le banche a loro volta ottengono un rendimento economico (generalmente ridotto) e sociale.</a:t>
                      </a:r>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Per accedere ai finanziamenti sono sufficienti competenze finanziarie giuridiche base. C'è la possibilità di dedurre fiscalmente gli interessi passivi. Il finanziamento bancario comporta un aumento della leva finanziaria e dunque del rischio d'impresa. </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effectLst/>
                        </a:rPr>
                        <a:t>La banca dovrà sopportare un rischio credito dipendente da ogni suo creditore.</a:t>
                      </a:r>
                      <a:endParaRPr lang="it-IT" sz="1600" dirty="0"/>
                    </a:p>
                  </a:txBody>
                  <a:tcPr/>
                </a:tc>
                <a:tc>
                  <a:txBody>
                    <a:bodyPr/>
                    <a:lstStyle/>
                    <a:p>
                      <a:r>
                        <a:rPr lang="it-IT" sz="1600" kern="1200" dirty="0">
                          <a:effectLst/>
                        </a:rPr>
                        <a:t>Gli attori che offrono finanziamenti bancari sono: Banca Etica; Ubi Banca (</a:t>
                      </a:r>
                      <a:r>
                        <a:rPr lang="it-IT" sz="1600" kern="1200" dirty="0">
                          <a:effectLst/>
                          <a:hlinkClick r:id="rId2"/>
                        </a:rPr>
                        <a:t>https://terzo-settore.ubibanca.com/it/prodotti-e-servizi/finanziamenti/finanziamento-impatto-sociale</a:t>
                      </a:r>
                      <a:r>
                        <a:rPr lang="it-IT" sz="1600" kern="1200" dirty="0">
                          <a:effectLst/>
                        </a:rPr>
                        <a:t> ); Unicredit (</a:t>
                      </a:r>
                      <a:r>
                        <a:rPr lang="it-IT" sz="1600" kern="1200" dirty="0">
                          <a:effectLst/>
                          <a:hlinkClick r:id="rId3"/>
                        </a:rPr>
                        <a:t>https://www.unicreditgroup.eu/it/a-sustainable-bank/social-and-relationship-capital/social-impact-banking.html</a:t>
                      </a:r>
                      <a:r>
                        <a:rPr lang="it-IT" sz="1600" kern="1200" dirty="0">
                          <a:effectLst/>
                        </a:rPr>
                        <a:t> ); Intesa San Paolo (</a:t>
                      </a:r>
                      <a:r>
                        <a:rPr lang="it-IT" sz="1600" kern="1200" dirty="0">
                          <a:effectLst/>
                          <a:hlinkClick r:id="rId4"/>
                        </a:rPr>
                        <a:t>https://group.intesasanpaolo.com/it/sostenibilita/clienti/inclusione-finanziaria</a:t>
                      </a:r>
                      <a:r>
                        <a:rPr lang="it-IT" sz="1600" kern="1200" dirty="0">
                          <a:effectLst/>
                        </a:rPr>
                        <a:t> )</a:t>
                      </a:r>
                    </a:p>
                    <a:p>
                      <a:endParaRPr lang="it-IT" sz="1600" dirty="0"/>
                    </a:p>
                  </a:txBody>
                  <a:tcPr/>
                </a:tc>
                <a:extLst>
                  <a:ext uri="{0D108BD9-81ED-4DB2-BD59-A6C34878D82A}">
                    <a16:rowId xmlns:a16="http://schemas.microsoft.com/office/drawing/2014/main" val="3319939939"/>
                  </a:ext>
                </a:extLst>
              </a:tr>
            </a:tbl>
          </a:graphicData>
        </a:graphic>
      </p:graphicFrame>
      <p:pic>
        <p:nvPicPr>
          <p:cNvPr id="5" name="Elemento grafico 4" descr="Scena extraurbana">
            <a:hlinkClick r:id="rId5" action="ppaction://hlinksldjump"/>
            <a:extLst>
              <a:ext uri="{FF2B5EF4-FFF2-40B4-BE49-F238E27FC236}">
                <a16:creationId xmlns:a16="http://schemas.microsoft.com/office/drawing/2014/main" id="{BB220AED-E6B9-4352-8061-720D02208E0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87597" y="136085"/>
            <a:ext cx="780496" cy="780496"/>
          </a:xfrm>
          <a:prstGeom prst="rect">
            <a:avLst/>
          </a:prstGeom>
        </p:spPr>
      </p:pic>
    </p:spTree>
    <p:extLst>
      <p:ext uri="{BB962C8B-B14F-4D97-AF65-F5344CB8AC3E}">
        <p14:creationId xmlns:p14="http://schemas.microsoft.com/office/powerpoint/2010/main" val="2066267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7EC1D-7F8A-43F6-B3CB-4233A72984D3}"/>
              </a:ext>
            </a:extLst>
          </p:cNvPr>
          <p:cNvSpPr>
            <a:spLocks noGrp="1"/>
          </p:cNvSpPr>
          <p:nvPr>
            <p:ph type="ctrTitle"/>
          </p:nvPr>
        </p:nvSpPr>
        <p:spPr>
          <a:xfrm>
            <a:off x="3836504" y="758951"/>
            <a:ext cx="7319175" cy="3374931"/>
          </a:xfrm>
        </p:spPr>
        <p:txBody>
          <a:bodyPr>
            <a:normAutofit/>
          </a:bodyPr>
          <a:lstStyle/>
          <a:p>
            <a:r>
              <a:rPr lang="it-IT" sz="4400" dirty="0"/>
              <a:t>La cooperativa/impresa sociale dispone delle competenze e dei requisiti per accedere a erogazioni tramite il 5xmille?</a:t>
            </a:r>
          </a:p>
        </p:txBody>
      </p:sp>
      <p:pic>
        <p:nvPicPr>
          <p:cNvPr id="7" name="Graphic 6">
            <a:extLst>
              <a:ext uri="{FF2B5EF4-FFF2-40B4-BE49-F238E27FC236}">
                <a16:creationId xmlns:a16="http://schemas.microsoft.com/office/drawing/2014/main" id="{BDB0669C-32C3-40B5-AA36-4CF385D2E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9531" y="1450852"/>
            <a:ext cx="2438778" cy="2438778"/>
          </a:xfrm>
          <a:prstGeom prst="rect">
            <a:avLst/>
          </a:prstGeom>
        </p:spPr>
      </p:pic>
      <p:sp>
        <p:nvSpPr>
          <p:cNvPr id="4" name="CasellaDiTesto 3">
            <a:hlinkClick r:id="rId4" action="ppaction://hlinksldjump"/>
            <a:extLst>
              <a:ext uri="{FF2B5EF4-FFF2-40B4-BE49-F238E27FC236}">
                <a16:creationId xmlns:a16="http://schemas.microsoft.com/office/drawing/2014/main" id="{2B9D53AF-80B2-49BA-8EED-0BDE87AA9C3F}"/>
              </a:ext>
            </a:extLst>
          </p:cNvPr>
          <p:cNvSpPr txBox="1"/>
          <p:nvPr/>
        </p:nvSpPr>
        <p:spPr>
          <a:xfrm>
            <a:off x="3925281" y="5188420"/>
            <a:ext cx="274226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Sì</a:t>
            </a:r>
          </a:p>
        </p:txBody>
      </p:sp>
      <p:sp>
        <p:nvSpPr>
          <p:cNvPr id="5" name="CasellaDiTesto 4">
            <a:hlinkClick r:id="rId5" action="ppaction://hlinksldjump"/>
            <a:extLst>
              <a:ext uri="{FF2B5EF4-FFF2-40B4-BE49-F238E27FC236}">
                <a16:creationId xmlns:a16="http://schemas.microsoft.com/office/drawing/2014/main" id="{E4D16779-3C17-44F9-85C3-776E3D41028E}"/>
              </a:ext>
            </a:extLst>
          </p:cNvPr>
          <p:cNvSpPr txBox="1"/>
          <p:nvPr/>
        </p:nvSpPr>
        <p:spPr>
          <a:xfrm>
            <a:off x="8506803" y="5188420"/>
            <a:ext cx="274226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No</a:t>
            </a:r>
          </a:p>
        </p:txBody>
      </p:sp>
      <p:pic>
        <p:nvPicPr>
          <p:cNvPr id="6" name="Elemento grafico 5" descr="Scena extraurbana">
            <a:hlinkClick r:id="rId6" action="ppaction://hlinksldjump"/>
            <a:extLst>
              <a:ext uri="{FF2B5EF4-FFF2-40B4-BE49-F238E27FC236}">
                <a16:creationId xmlns:a16="http://schemas.microsoft.com/office/drawing/2014/main" id="{C4C61CC5-5E7D-464C-9533-8F6533E3547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4276162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F4CB01-228B-4289-A5F1-C7BC09EE7FFE}"/>
              </a:ext>
            </a:extLst>
          </p:cNvPr>
          <p:cNvSpPr>
            <a:spLocks noGrp="1"/>
          </p:cNvSpPr>
          <p:nvPr>
            <p:ph type="ctrTitle"/>
          </p:nvPr>
        </p:nvSpPr>
        <p:spPr>
          <a:xfrm>
            <a:off x="2599534" y="976544"/>
            <a:ext cx="5033717" cy="2871822"/>
          </a:xfrm>
        </p:spPr>
        <p:txBody>
          <a:bodyPr>
            <a:noAutofit/>
          </a:bodyPr>
          <a:lstStyle/>
          <a:p>
            <a:r>
              <a:rPr lang="it-IT" sz="6800" dirty="0"/>
              <a:t>Competenze finanziarie/giuridiche?</a:t>
            </a:r>
          </a:p>
        </p:txBody>
      </p:sp>
      <p:sp>
        <p:nvSpPr>
          <p:cNvPr id="3" name="Sottotitolo 2">
            <a:extLst>
              <a:ext uri="{FF2B5EF4-FFF2-40B4-BE49-F238E27FC236}">
                <a16:creationId xmlns:a16="http://schemas.microsoft.com/office/drawing/2014/main" id="{68FEAE56-6C8A-40B3-97BF-4E8268217858}"/>
              </a:ext>
            </a:extLst>
          </p:cNvPr>
          <p:cNvSpPr>
            <a:spLocks noGrp="1"/>
          </p:cNvSpPr>
          <p:nvPr>
            <p:ph type="subTitle" idx="1"/>
          </p:nvPr>
        </p:nvSpPr>
        <p:spPr>
          <a:xfrm>
            <a:off x="1967948" y="4605396"/>
            <a:ext cx="9819860" cy="1189118"/>
          </a:xfrm>
        </p:spPr>
        <p:txBody>
          <a:bodyPr>
            <a:noAutofit/>
          </a:bodyPr>
          <a:lstStyle/>
          <a:p>
            <a:pPr algn="just">
              <a:lnSpc>
                <a:spcPct val="110000"/>
              </a:lnSpc>
            </a:pPr>
            <a:r>
              <a:rPr lang="it-IT" sz="2000" i="1" cap="none" dirty="0"/>
              <a:t>Si chiede se l'impresa possiede al proprio interno le competenze necessarie per affrontare lunghi e dispendiosi processi volti al finanziamenti (ad esempio i </a:t>
            </a:r>
            <a:r>
              <a:rPr lang="it-IT" sz="2000" i="1" cap="none" dirty="0" err="1"/>
              <a:t>minibond</a:t>
            </a:r>
            <a:r>
              <a:rPr lang="it-IT" sz="2000" i="1" cap="none" dirty="0"/>
              <a:t> devono essere emessi tramite la borsa valori).</a:t>
            </a:r>
          </a:p>
        </p:txBody>
      </p:sp>
      <p:sp>
        <p:nvSpPr>
          <p:cNvPr id="4" name="CasellaDiTesto 3">
            <a:hlinkClick r:id="rId2" action="ppaction://hlinksldjump"/>
            <a:extLst>
              <a:ext uri="{FF2B5EF4-FFF2-40B4-BE49-F238E27FC236}">
                <a16:creationId xmlns:a16="http://schemas.microsoft.com/office/drawing/2014/main" id="{D0CEECC5-532A-4FEF-B992-0F24A6321578}"/>
              </a:ext>
            </a:extLst>
          </p:cNvPr>
          <p:cNvSpPr txBox="1"/>
          <p:nvPr/>
        </p:nvSpPr>
        <p:spPr>
          <a:xfrm>
            <a:off x="8786192" y="1640272"/>
            <a:ext cx="236271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Alte</a:t>
            </a:r>
          </a:p>
        </p:txBody>
      </p:sp>
      <p:sp>
        <p:nvSpPr>
          <p:cNvPr id="5" name="CasellaDiTesto 4">
            <a:hlinkClick r:id="rId3" action="ppaction://hlinksldjump"/>
            <a:extLst>
              <a:ext uri="{FF2B5EF4-FFF2-40B4-BE49-F238E27FC236}">
                <a16:creationId xmlns:a16="http://schemas.microsoft.com/office/drawing/2014/main" id="{01112B5A-F3DE-45AE-9A29-4AD818D47A97}"/>
              </a:ext>
            </a:extLst>
          </p:cNvPr>
          <p:cNvSpPr txBox="1"/>
          <p:nvPr/>
        </p:nvSpPr>
        <p:spPr>
          <a:xfrm>
            <a:off x="8786192" y="3122834"/>
            <a:ext cx="236271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Basse</a:t>
            </a:r>
          </a:p>
        </p:txBody>
      </p:sp>
      <p:pic>
        <p:nvPicPr>
          <p:cNvPr id="6" name="Elemento grafico 5" descr="Scena extraurbana">
            <a:hlinkClick r:id="rId4" action="ppaction://hlinksldjump"/>
            <a:extLst>
              <a:ext uri="{FF2B5EF4-FFF2-40B4-BE49-F238E27FC236}">
                <a16:creationId xmlns:a16="http://schemas.microsoft.com/office/drawing/2014/main" id="{6FD86262-3A68-40CC-89F9-91C3E889B2D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27340471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B0F0"/>
            </a:gs>
            <a:gs pos="100000">
              <a:srgbClr val="ED9CF4"/>
            </a:gs>
          </a:gsLst>
          <a:lin ang="162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3B17B-26E3-44BD-9962-706EDFD5353E}"/>
              </a:ext>
            </a:extLst>
          </p:cNvPr>
          <p:cNvSpPr>
            <a:spLocks noGrp="1"/>
          </p:cNvSpPr>
          <p:nvPr>
            <p:ph type="ctrTitle"/>
          </p:nvPr>
        </p:nvSpPr>
        <p:spPr>
          <a:xfrm>
            <a:off x="1829905" y="1239815"/>
            <a:ext cx="6255026" cy="5054008"/>
          </a:xfrm>
        </p:spPr>
        <p:txBody>
          <a:bodyPr anchor="ctr">
            <a:normAutofit/>
          </a:bodyPr>
          <a:lstStyle/>
          <a:p>
            <a:pPr algn="r"/>
            <a:r>
              <a:rPr lang="it-IT" sz="6800" dirty="0">
                <a:solidFill>
                  <a:srgbClr val="FFFFFF"/>
                </a:solidFill>
              </a:rPr>
              <a:t>Finanziamento legato a singolo progetto?</a:t>
            </a:r>
            <a:br>
              <a:rPr lang="it-IT" sz="6800" dirty="0">
                <a:solidFill>
                  <a:srgbClr val="FFFFFF"/>
                </a:solidFill>
              </a:rPr>
            </a:br>
            <a:endParaRPr lang="it-IT" sz="6800" dirty="0">
              <a:solidFill>
                <a:srgbClr val="FFFFFF"/>
              </a:solidFill>
            </a:endParaRPr>
          </a:p>
        </p:txBody>
      </p:sp>
      <p:sp>
        <p:nvSpPr>
          <p:cNvPr id="3" name="Sottotitolo 2">
            <a:extLst>
              <a:ext uri="{FF2B5EF4-FFF2-40B4-BE49-F238E27FC236}">
                <a16:creationId xmlns:a16="http://schemas.microsoft.com/office/drawing/2014/main" id="{18706C30-5474-4E0E-96BC-73704C6F1BB4}"/>
              </a:ext>
            </a:extLst>
          </p:cNvPr>
          <p:cNvSpPr>
            <a:spLocks noGrp="1"/>
          </p:cNvSpPr>
          <p:nvPr>
            <p:ph type="subTitle" idx="1"/>
          </p:nvPr>
        </p:nvSpPr>
        <p:spPr>
          <a:xfrm>
            <a:off x="2723321" y="5066380"/>
            <a:ext cx="9249465" cy="1791620"/>
          </a:xfrm>
        </p:spPr>
        <p:txBody>
          <a:bodyPr anchor="ctr">
            <a:normAutofit/>
          </a:bodyPr>
          <a:lstStyle/>
          <a:p>
            <a:pPr algn="just">
              <a:lnSpc>
                <a:spcPct val="110000"/>
              </a:lnSpc>
            </a:pPr>
            <a:r>
              <a:rPr lang="it-IT" i="1" cap="none" dirty="0">
                <a:solidFill>
                  <a:srgbClr val="FFFFFF"/>
                </a:solidFill>
              </a:rPr>
              <a:t>Si chiede se il finanziamento è pensato per finanziare un'unica attività sociale, che quindi può essere oggetto di supervisione da parte dei finanziatori, o più di una necessità dell'impresa</a:t>
            </a:r>
            <a:endParaRPr lang="it-IT" dirty="0">
              <a:solidFill>
                <a:srgbClr val="FFFFFF"/>
              </a:solidFill>
            </a:endParaRPr>
          </a:p>
        </p:txBody>
      </p:sp>
      <p:sp>
        <p:nvSpPr>
          <p:cNvPr id="4" name="CasellaDiTesto 3">
            <a:hlinkClick r:id="rId2" action="ppaction://hlinksldjump"/>
            <a:extLst>
              <a:ext uri="{FF2B5EF4-FFF2-40B4-BE49-F238E27FC236}">
                <a16:creationId xmlns:a16="http://schemas.microsoft.com/office/drawing/2014/main" id="{F7F59457-EC73-4BDD-B98F-9C9E71179039}"/>
              </a:ext>
            </a:extLst>
          </p:cNvPr>
          <p:cNvSpPr txBox="1"/>
          <p:nvPr/>
        </p:nvSpPr>
        <p:spPr>
          <a:xfrm>
            <a:off x="8838011" y="2281003"/>
            <a:ext cx="261891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dirty="0"/>
              <a:t>Sì</a:t>
            </a:r>
          </a:p>
        </p:txBody>
      </p:sp>
      <p:sp>
        <p:nvSpPr>
          <p:cNvPr id="5" name="CasellaDiTesto 4">
            <a:hlinkClick r:id="rId3" action="ppaction://hlinksldjump"/>
            <a:extLst>
              <a:ext uri="{FF2B5EF4-FFF2-40B4-BE49-F238E27FC236}">
                <a16:creationId xmlns:a16="http://schemas.microsoft.com/office/drawing/2014/main" id="{1636AC77-E59F-4962-A927-28F76672E01B}"/>
              </a:ext>
            </a:extLst>
          </p:cNvPr>
          <p:cNvSpPr txBox="1"/>
          <p:nvPr/>
        </p:nvSpPr>
        <p:spPr>
          <a:xfrm>
            <a:off x="8838011" y="3377609"/>
            <a:ext cx="2618909"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dirty="0"/>
              <a:t>No</a:t>
            </a:r>
          </a:p>
        </p:txBody>
      </p:sp>
      <p:pic>
        <p:nvPicPr>
          <p:cNvPr id="6" name="Elemento grafico 5" descr="Scena extraurbana">
            <a:hlinkClick r:id="rId4" action="ppaction://hlinksldjump"/>
            <a:extLst>
              <a:ext uri="{FF2B5EF4-FFF2-40B4-BE49-F238E27FC236}">
                <a16:creationId xmlns:a16="http://schemas.microsoft.com/office/drawing/2014/main" id="{8C777508-FF4E-42D1-9571-F386BAD75F0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239852" y="6077423"/>
            <a:ext cx="780496" cy="780496"/>
          </a:xfrm>
          <a:prstGeom prst="rect">
            <a:avLst/>
          </a:prstGeom>
        </p:spPr>
      </p:pic>
    </p:spTree>
    <p:extLst>
      <p:ext uri="{BB962C8B-B14F-4D97-AF65-F5344CB8AC3E}">
        <p14:creationId xmlns:p14="http://schemas.microsoft.com/office/powerpoint/2010/main" val="19799155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3_Circuit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5_Circuito">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6_Circuito">
  <a:themeElements>
    <a:clrScheme name="Circuito">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5.xml><?xml version="1.0" encoding="utf-8"?>
<a:theme xmlns:a="http://schemas.openxmlformats.org/drawingml/2006/main" name="4_Circuito">
  <a:themeElements>
    <a:clrScheme name="Viol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ircuito">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8.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13</TotalTime>
  <Words>7362</Words>
  <Application>Microsoft Office PowerPoint</Application>
  <PresentationFormat>Widescreen</PresentationFormat>
  <Paragraphs>492</Paragraphs>
  <Slides>68</Slides>
  <Notes>0</Notes>
  <HiddenSlides>0</HiddenSlides>
  <MMClips>0</MMClips>
  <ScaleCrop>false</ScaleCrop>
  <HeadingPairs>
    <vt:vector size="6" baseType="variant">
      <vt:variant>
        <vt:lpstr>Caratteri utilizzati</vt:lpstr>
      </vt:variant>
      <vt:variant>
        <vt:i4>7</vt:i4>
      </vt:variant>
      <vt:variant>
        <vt:lpstr>Tema</vt:lpstr>
      </vt:variant>
      <vt:variant>
        <vt:i4>8</vt:i4>
      </vt:variant>
      <vt:variant>
        <vt:lpstr>Titoli diapositive</vt:lpstr>
      </vt:variant>
      <vt:variant>
        <vt:i4>68</vt:i4>
      </vt:variant>
    </vt:vector>
  </HeadingPairs>
  <TitlesOfParts>
    <vt:vector size="83" baseType="lpstr">
      <vt:lpstr>Arial</vt:lpstr>
      <vt:lpstr>Arial Nova</vt:lpstr>
      <vt:lpstr>Arial Nova Light</vt:lpstr>
      <vt:lpstr>Calibri</vt:lpstr>
      <vt:lpstr>Calibri Light</vt:lpstr>
      <vt:lpstr>Trebuchet MS</vt:lpstr>
      <vt:lpstr>Tw Cen MT</vt:lpstr>
      <vt:lpstr>RetrospectVTI</vt:lpstr>
      <vt:lpstr>3_Circuito</vt:lpstr>
      <vt:lpstr>5_Circuito</vt:lpstr>
      <vt:lpstr>6_Circuito</vt:lpstr>
      <vt:lpstr>4_Circuito</vt:lpstr>
      <vt:lpstr>Tema di Office</vt:lpstr>
      <vt:lpstr>1_Circuito</vt:lpstr>
      <vt:lpstr>Circuito</vt:lpstr>
      <vt:lpstr>Qual è il miglior finanziamento per te?</vt:lpstr>
      <vt:lpstr>Leva finanziaria/possibilità di finanziamento?</vt:lpstr>
      <vt:lpstr>Disponibilità dei soci a nuovi versamenti?</vt:lpstr>
      <vt:lpstr>Disponibilità ad ingresso di nuovi soci?</vt:lpstr>
      <vt:lpstr>Visibilità?</vt:lpstr>
      <vt:lpstr>Finanziamento legato a singolo progetto? </vt:lpstr>
      <vt:lpstr>La cooperativa/impresa sociale dispone delle competenze e dei requisiti per accedere a erogazioni tramite il 5xmille?</vt:lpstr>
      <vt:lpstr>Competenze finanziarie/giuridiche?</vt:lpstr>
      <vt:lpstr>Finanziamento legato a singolo progetto? </vt:lpstr>
      <vt:lpstr>Il progetto, per oggetto e impatto sociale, si presta a ricevere finanziamenti a titolo gratuito da parte delle fondazioni locali?</vt:lpstr>
      <vt:lpstr>Competenze finanziarie/giuridiche?</vt:lpstr>
      <vt:lpstr>Visibilità?</vt:lpstr>
      <vt:lpstr>Competenze finanziarie/giuridiche?</vt:lpstr>
      <vt:lpstr>Le attività che si vogliono hanno ottime prospettive di profitto?</vt:lpstr>
      <vt:lpstr>Lo statuto della cooperativa/impresa sociale prevede un fondo costituito per "lo sviluppo tecnologico o per la ristrutturazione o il potenziamento aziendale"?</vt:lpstr>
      <vt:lpstr>Il finanziamento è funzionale a coprire perdite o ad affrontare un periodo di difficoltà economica?</vt:lpstr>
      <vt:lpstr>I soci preferiscono conferire risorse sotto quale forma?</vt:lpstr>
      <vt:lpstr>Visibilità? </vt:lpstr>
      <vt:lpstr>Competenze finanziarie/giuridiche?</vt:lpstr>
      <vt:lpstr>Finanziamento legato a singolo progetto?</vt:lpstr>
      <vt:lpstr>Finanziamento legato a singolo progetto?</vt:lpstr>
      <vt:lpstr>L'impresa/cooperativa sociale dispone dei requisiti richiesti per la concessione di finanziamenti dagli enti pubblici e delle competenze per aderire ai bandi?</vt:lpstr>
      <vt:lpstr>Le Banche di Credito Cooperativo locale rispondono alle esigenze di finanziamento dell'impresa/cooperativa sociale?</vt:lpstr>
      <vt:lpstr>L'impresa/cooperativa sociale dispone dei requisiti richiesti per la concessione di finanziamenti dagli enti pubblici e delle competenze per aderire ai bandi?</vt:lpstr>
      <vt:lpstr>La soluzione di investimento adatta a te è quella dei Versamenti fuori capitale</vt:lpstr>
      <vt:lpstr>Versamenti fuori capitale</vt:lpstr>
      <vt:lpstr>La soluzione di investimento adatta a te è quella del Prestito sociale</vt:lpstr>
      <vt:lpstr>Prestito sociale</vt:lpstr>
      <vt:lpstr>La soluzione di investimento adatta a te è quella dell’Aumento di capitale di sociale</vt:lpstr>
      <vt:lpstr>Aumento di capitale di sociale</vt:lpstr>
      <vt:lpstr>La soluzione di investimento adatta a te è quella del Capitale mezzanino</vt:lpstr>
      <vt:lpstr>Capitale mezzanino</vt:lpstr>
      <vt:lpstr>La soluzione di investimento adatta a te è quella del Capitale ibrido</vt:lpstr>
      <vt:lpstr>Capitale ibrido</vt:lpstr>
      <vt:lpstr>La soluzione di investimento adatta a te è quella del Donation  crowdfunding</vt:lpstr>
      <vt:lpstr>Donation  crowdfunding</vt:lpstr>
      <vt:lpstr>La soluzione di investimento adatta a te è quella dei Fondi mutualistici</vt:lpstr>
      <vt:lpstr>Fondi mutualistici</vt:lpstr>
      <vt:lpstr>La soluzione di investimento adatta a te è quella delle Fondazioni</vt:lpstr>
      <vt:lpstr>Fondazioni</vt:lpstr>
      <vt:lpstr>La soluzione di investimento adatta a te è quella dei Contributi di enti pubblici</vt:lpstr>
      <vt:lpstr>Contributi di enti pubblici</vt:lpstr>
      <vt:lpstr>La soluzione di investimento adatta a te è quella del Social Bond</vt:lpstr>
      <vt:lpstr>Social Bond</vt:lpstr>
      <vt:lpstr>La soluzione di investimento adatta a te è quella delle Agevolazioni</vt:lpstr>
      <vt:lpstr>Agevolazioni</vt:lpstr>
      <vt:lpstr>La soluzione di investimento adatta a te è quella dei Soci sovventori</vt:lpstr>
      <vt:lpstr>Soci sovventori</vt:lpstr>
      <vt:lpstr>La soluzione di investimento adatta a te è quella del Social venture capital</vt:lpstr>
      <vt:lpstr>Social venture capital</vt:lpstr>
      <vt:lpstr>La soluzione di investimento adatta a te è quella dell’Equity crowdfunding</vt:lpstr>
      <vt:lpstr>Equity crowdfunding</vt:lpstr>
      <vt:lpstr>La soluzione di investimento adatta a te è quella delle Donazioni</vt:lpstr>
      <vt:lpstr>Donazioni</vt:lpstr>
      <vt:lpstr>La soluzione di investimento adatta a te è quella del 5xmille</vt:lpstr>
      <vt:lpstr>5xmille</vt:lpstr>
      <vt:lpstr>La soluzione di investimento adatta a te è quella del Lending crowdfunding</vt:lpstr>
      <vt:lpstr>Lending crowdfunding</vt:lpstr>
      <vt:lpstr>La soluzione di investimento adatta a te è quella del Social impact bond</vt:lpstr>
      <vt:lpstr>Social impact bond</vt:lpstr>
      <vt:lpstr>La soluzione di investimento adatta a te è quella del Minibond</vt:lpstr>
      <vt:lpstr>Minibond</vt:lpstr>
      <vt:lpstr>La soluzione di investimento adatta a te è quella della Finanza agevolata</vt:lpstr>
      <vt:lpstr>Finanza agevolata</vt:lpstr>
      <vt:lpstr>La soluzione di investimento adatta a te è quella del Credito cooperativo</vt:lpstr>
      <vt:lpstr>Credito cooperativo</vt:lpstr>
      <vt:lpstr>La soluzione di investimento adatta a te è quella dei Finanziamenti bancari</vt:lpstr>
      <vt:lpstr>Finanziamenti bancari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 è il miglior finanziamento per te?</dc:title>
  <dc:creator>Mariachiara Miglietta</dc:creator>
  <cp:lastModifiedBy>Gianna Vignani</cp:lastModifiedBy>
  <cp:revision>1</cp:revision>
  <dcterms:created xsi:type="dcterms:W3CDTF">2020-08-22T13:55:07Z</dcterms:created>
  <dcterms:modified xsi:type="dcterms:W3CDTF">2020-11-02T18:36:48Z</dcterms:modified>
</cp:coreProperties>
</file>